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69" r:id="rId2"/>
    <p:sldId id="270" r:id="rId3"/>
    <p:sldId id="271" r:id="rId4"/>
    <p:sldId id="272" r:id="rId5"/>
    <p:sldId id="260" r:id="rId6"/>
    <p:sldId id="261" r:id="rId7"/>
    <p:sldId id="262" r:id="rId8"/>
    <p:sldId id="263" r:id="rId9"/>
    <p:sldId id="267" r:id="rId10"/>
    <p:sldId id="277" r:id="rId11"/>
    <p:sldId id="278"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Miller" initials="MM" lastIdx="4" clrIdx="0">
    <p:extLst>
      <p:ext uri="{19B8F6BF-5375-455C-9EA6-DF929625EA0E}">
        <p15:presenceInfo xmlns:p15="http://schemas.microsoft.com/office/powerpoint/2012/main" userId="S::mmill195@jh.edu::66a3f565-e493-4b1d-b38c-feadd48848ce" providerId="AD"/>
      </p:ext>
    </p:extLst>
  </p:cmAuthor>
  <p:cmAuthor id="2" name="Marc Trotochaud" initials="MT" lastIdx="2" clrIdx="1">
    <p:extLst>
      <p:ext uri="{19B8F6BF-5375-455C-9EA6-DF929625EA0E}">
        <p15:presenceInfo xmlns:p15="http://schemas.microsoft.com/office/powerpoint/2012/main" userId="8ca7318ca7466e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31261D"/>
    <a:srgbClr val="1D376C"/>
    <a:srgbClr val="000000"/>
    <a:srgbClr val="EC6206"/>
    <a:srgbClr val="004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458" autoAdjust="0"/>
    <p:restoredTop sz="94660"/>
  </p:normalViewPr>
  <p:slideViewPr>
    <p:cSldViewPr snapToGrid="0">
      <p:cViewPr varScale="1">
        <p:scale>
          <a:sx n="77" d="100"/>
          <a:sy n="77" d="100"/>
        </p:scale>
        <p:origin x="208" y="1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58A5C-C99A-8147-BDAF-3C158AC351E6}" type="datetimeFigureOut">
              <a:rPr lang="en-US" smtClean="0"/>
              <a:t>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4FD55-A32D-6940-90E7-94AF5FFF3361}" type="slidenum">
              <a:rPr lang="en-US" smtClean="0"/>
              <a:t>‹#›</a:t>
            </a:fld>
            <a:endParaRPr lang="en-US"/>
          </a:p>
        </p:txBody>
      </p:sp>
    </p:spTree>
    <p:extLst>
      <p:ext uri="{BB962C8B-B14F-4D97-AF65-F5344CB8AC3E}">
        <p14:creationId xmlns:p14="http://schemas.microsoft.com/office/powerpoint/2010/main" val="69896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AD3F-AABD-4C20-9047-934C146C4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3C248F-262B-4303-9CFC-A2B9FB37A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2837A9-3186-4DFF-AA58-CE49F06CCA34}"/>
              </a:ext>
            </a:extLst>
          </p:cNvPr>
          <p:cNvSpPr>
            <a:spLocks noGrp="1"/>
          </p:cNvSpPr>
          <p:nvPr>
            <p:ph type="dt" sz="half" idx="10"/>
          </p:nvPr>
        </p:nvSpPr>
        <p:spPr/>
        <p:txBody>
          <a:bodyPr/>
          <a:lstStyle/>
          <a:p>
            <a:fld id="{CE29F091-2EF2-5E42-844C-6CAD65DED7DB}" type="datetime1">
              <a:rPr lang="en-US" smtClean="0"/>
              <a:t>1/23/24</a:t>
            </a:fld>
            <a:endParaRPr lang="en-US"/>
          </a:p>
        </p:txBody>
      </p:sp>
      <p:sp>
        <p:nvSpPr>
          <p:cNvPr id="5" name="Footer Placeholder 4">
            <a:extLst>
              <a:ext uri="{FF2B5EF4-FFF2-40B4-BE49-F238E27FC236}">
                <a16:creationId xmlns:a16="http://schemas.microsoft.com/office/drawing/2014/main" id="{0A63A992-B525-4C74-8A55-7AD2D36A9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0BA61-80FC-4A07-98B1-6CE8E4987A57}"/>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363050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9959-6421-4A0B-9DA4-9E53E686AB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8735-B186-40F8-B57F-2E4DD836B0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C002E-816E-4242-9CC1-430B7A738D92}"/>
              </a:ext>
            </a:extLst>
          </p:cNvPr>
          <p:cNvSpPr>
            <a:spLocks noGrp="1"/>
          </p:cNvSpPr>
          <p:nvPr>
            <p:ph type="dt" sz="half" idx="10"/>
          </p:nvPr>
        </p:nvSpPr>
        <p:spPr/>
        <p:txBody>
          <a:bodyPr/>
          <a:lstStyle/>
          <a:p>
            <a:fld id="{911CC00E-A5FF-E142-B674-13848C477F3C}" type="datetime1">
              <a:rPr lang="en-US" smtClean="0"/>
              <a:t>1/23/24</a:t>
            </a:fld>
            <a:endParaRPr lang="en-US"/>
          </a:p>
        </p:txBody>
      </p:sp>
      <p:sp>
        <p:nvSpPr>
          <p:cNvPr id="5" name="Footer Placeholder 4">
            <a:extLst>
              <a:ext uri="{FF2B5EF4-FFF2-40B4-BE49-F238E27FC236}">
                <a16:creationId xmlns:a16="http://schemas.microsoft.com/office/drawing/2014/main" id="{0EA83EEF-063E-416E-AA17-44B4496CA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89578-552D-4FC6-B2D6-5018B0E3EDD7}"/>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39463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F0D48-A050-4A63-961F-9A430651E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2D20B8-C434-4112-AB54-3BDFC2C3C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A95F5-634A-4CD1-97F8-5F1290A9AD6A}"/>
              </a:ext>
            </a:extLst>
          </p:cNvPr>
          <p:cNvSpPr>
            <a:spLocks noGrp="1"/>
          </p:cNvSpPr>
          <p:nvPr>
            <p:ph type="dt" sz="half" idx="10"/>
          </p:nvPr>
        </p:nvSpPr>
        <p:spPr/>
        <p:txBody>
          <a:bodyPr/>
          <a:lstStyle/>
          <a:p>
            <a:fld id="{F639CC5E-FF65-8E4F-990B-45064D91F442}" type="datetime1">
              <a:rPr lang="en-US" smtClean="0"/>
              <a:t>1/23/24</a:t>
            </a:fld>
            <a:endParaRPr lang="en-US"/>
          </a:p>
        </p:txBody>
      </p:sp>
      <p:sp>
        <p:nvSpPr>
          <p:cNvPr id="5" name="Footer Placeholder 4">
            <a:extLst>
              <a:ext uri="{FF2B5EF4-FFF2-40B4-BE49-F238E27FC236}">
                <a16:creationId xmlns:a16="http://schemas.microsoft.com/office/drawing/2014/main" id="{FDDCEC3C-2EE9-4A16-A4ED-FF9B8974C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59A88-BFE5-4406-8019-D293136F37EB}"/>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278300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29F8-6AC0-4651-BE88-AF27F055B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87DD6-76B1-4B3A-8A39-8036A4D43E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DE775-E3BE-4BAC-A483-0F15509338AA}"/>
              </a:ext>
            </a:extLst>
          </p:cNvPr>
          <p:cNvSpPr>
            <a:spLocks noGrp="1"/>
          </p:cNvSpPr>
          <p:nvPr>
            <p:ph type="dt" sz="half" idx="10"/>
          </p:nvPr>
        </p:nvSpPr>
        <p:spPr/>
        <p:txBody>
          <a:bodyPr/>
          <a:lstStyle/>
          <a:p>
            <a:fld id="{BB051D85-2169-114E-A260-8BBEB6EDAA31}" type="datetime1">
              <a:rPr lang="en-US" smtClean="0"/>
              <a:t>1/23/24</a:t>
            </a:fld>
            <a:endParaRPr lang="en-US"/>
          </a:p>
        </p:txBody>
      </p:sp>
      <p:sp>
        <p:nvSpPr>
          <p:cNvPr id="5" name="Footer Placeholder 4">
            <a:extLst>
              <a:ext uri="{FF2B5EF4-FFF2-40B4-BE49-F238E27FC236}">
                <a16:creationId xmlns:a16="http://schemas.microsoft.com/office/drawing/2014/main" id="{8D436F7B-C80E-4209-B250-B1F1F5786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EC890-8316-48C1-B4A7-0E8CFDD3C073}"/>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23212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655E-EFE4-4D66-8737-B7B6999D24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ED8B9-F787-4F36-B59B-92EA2B997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48D8E-868E-4D21-AA0E-18F3651A9D64}"/>
              </a:ext>
            </a:extLst>
          </p:cNvPr>
          <p:cNvSpPr>
            <a:spLocks noGrp="1"/>
          </p:cNvSpPr>
          <p:nvPr>
            <p:ph type="dt" sz="half" idx="10"/>
          </p:nvPr>
        </p:nvSpPr>
        <p:spPr/>
        <p:txBody>
          <a:bodyPr/>
          <a:lstStyle/>
          <a:p>
            <a:fld id="{F63A5B2C-E433-5346-A8A0-523A0792F4EF}" type="datetime1">
              <a:rPr lang="en-US" smtClean="0"/>
              <a:t>1/23/24</a:t>
            </a:fld>
            <a:endParaRPr lang="en-US"/>
          </a:p>
        </p:txBody>
      </p:sp>
      <p:sp>
        <p:nvSpPr>
          <p:cNvPr id="5" name="Footer Placeholder 4">
            <a:extLst>
              <a:ext uri="{FF2B5EF4-FFF2-40B4-BE49-F238E27FC236}">
                <a16:creationId xmlns:a16="http://schemas.microsoft.com/office/drawing/2014/main" id="{D3F870D7-721F-4FDE-A72C-F4FC74090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0207-B61B-4B34-A639-1C506F674EDB}"/>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405825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0911-285C-4989-8463-928750418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F0C74-C43F-4E68-B290-107E30923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09ACE-D43E-4E40-9124-6DFFBDA626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620DB-237F-4756-A151-628E0433ABE7}"/>
              </a:ext>
            </a:extLst>
          </p:cNvPr>
          <p:cNvSpPr>
            <a:spLocks noGrp="1"/>
          </p:cNvSpPr>
          <p:nvPr>
            <p:ph type="dt" sz="half" idx="10"/>
          </p:nvPr>
        </p:nvSpPr>
        <p:spPr/>
        <p:txBody>
          <a:bodyPr/>
          <a:lstStyle/>
          <a:p>
            <a:fld id="{FF77F4B2-0363-1746-B7C2-5FEC97951C6D}" type="datetime1">
              <a:rPr lang="en-US" smtClean="0"/>
              <a:t>1/23/24</a:t>
            </a:fld>
            <a:endParaRPr lang="en-US"/>
          </a:p>
        </p:txBody>
      </p:sp>
      <p:sp>
        <p:nvSpPr>
          <p:cNvPr id="6" name="Footer Placeholder 5">
            <a:extLst>
              <a:ext uri="{FF2B5EF4-FFF2-40B4-BE49-F238E27FC236}">
                <a16:creationId xmlns:a16="http://schemas.microsoft.com/office/drawing/2014/main" id="{EA10DD2E-3C5C-46F1-98B3-64438BD78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15505-6D94-4011-B1C1-3E8C054E41F3}"/>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231601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5503-A9C4-4E0E-987C-D833E27F54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7EBA67-98EE-4E28-9786-E6D4E3330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EE26D-1559-4ACF-9A7E-1EB95AD29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1EBE82-49AF-4647-9B19-89DE1D4A9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B2C059-73E9-4099-939E-BFF962F7C1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69C9F8-7347-4552-9218-05495ED2C444}"/>
              </a:ext>
            </a:extLst>
          </p:cNvPr>
          <p:cNvSpPr>
            <a:spLocks noGrp="1"/>
          </p:cNvSpPr>
          <p:nvPr>
            <p:ph type="dt" sz="half" idx="10"/>
          </p:nvPr>
        </p:nvSpPr>
        <p:spPr/>
        <p:txBody>
          <a:bodyPr/>
          <a:lstStyle/>
          <a:p>
            <a:fld id="{74AB859E-FF2F-4E44-8851-40AF3E99476C}" type="datetime1">
              <a:rPr lang="en-US" smtClean="0"/>
              <a:t>1/23/24</a:t>
            </a:fld>
            <a:endParaRPr lang="en-US"/>
          </a:p>
        </p:txBody>
      </p:sp>
      <p:sp>
        <p:nvSpPr>
          <p:cNvPr id="8" name="Footer Placeholder 7">
            <a:extLst>
              <a:ext uri="{FF2B5EF4-FFF2-40B4-BE49-F238E27FC236}">
                <a16:creationId xmlns:a16="http://schemas.microsoft.com/office/drawing/2014/main" id="{818F91EC-907C-4FAF-B779-B9E5573D1F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3A207B-B331-498F-A77C-62365DE09F59}"/>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303818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361A-6B95-4FC1-8D36-2347FE9B79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38EB4D-712D-411E-91A2-809B67C8A703}"/>
              </a:ext>
            </a:extLst>
          </p:cNvPr>
          <p:cNvSpPr>
            <a:spLocks noGrp="1"/>
          </p:cNvSpPr>
          <p:nvPr>
            <p:ph type="dt" sz="half" idx="10"/>
          </p:nvPr>
        </p:nvSpPr>
        <p:spPr/>
        <p:txBody>
          <a:bodyPr/>
          <a:lstStyle/>
          <a:p>
            <a:fld id="{49EBCFA8-1428-D646-8674-AA345C1C23B2}" type="datetime1">
              <a:rPr lang="en-US" smtClean="0"/>
              <a:t>1/23/24</a:t>
            </a:fld>
            <a:endParaRPr lang="en-US"/>
          </a:p>
        </p:txBody>
      </p:sp>
      <p:sp>
        <p:nvSpPr>
          <p:cNvPr id="4" name="Footer Placeholder 3">
            <a:extLst>
              <a:ext uri="{FF2B5EF4-FFF2-40B4-BE49-F238E27FC236}">
                <a16:creationId xmlns:a16="http://schemas.microsoft.com/office/drawing/2014/main" id="{45075EC5-3CC1-40C8-80A7-A55DAF5FA9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B34C5-14F8-4E13-8972-44E2A8070412}"/>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85188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DB9BB-591A-4B5A-8914-EB14ABDAFD9C}"/>
              </a:ext>
            </a:extLst>
          </p:cNvPr>
          <p:cNvSpPr>
            <a:spLocks noGrp="1"/>
          </p:cNvSpPr>
          <p:nvPr>
            <p:ph type="dt" sz="half" idx="10"/>
          </p:nvPr>
        </p:nvSpPr>
        <p:spPr/>
        <p:txBody>
          <a:bodyPr/>
          <a:lstStyle/>
          <a:p>
            <a:fld id="{7E886E85-2845-CC46-B55D-4481BAA3683C}" type="datetime1">
              <a:rPr lang="en-US" smtClean="0"/>
              <a:t>1/23/24</a:t>
            </a:fld>
            <a:endParaRPr lang="en-US"/>
          </a:p>
        </p:txBody>
      </p:sp>
      <p:sp>
        <p:nvSpPr>
          <p:cNvPr id="3" name="Footer Placeholder 2">
            <a:extLst>
              <a:ext uri="{FF2B5EF4-FFF2-40B4-BE49-F238E27FC236}">
                <a16:creationId xmlns:a16="http://schemas.microsoft.com/office/drawing/2014/main" id="{33A87BAB-03A0-44FD-95F5-B71199B0D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DC5F7-1B97-4C6C-8A4C-C850E70428FF}"/>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138729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E50A-8840-4843-9F87-D6AC59D21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04880-17DD-43C6-B04F-25053AF7D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2B3004-FC3C-484F-8E07-0DDF3BDFA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89221-CDB9-44AE-A152-559E0D902A89}"/>
              </a:ext>
            </a:extLst>
          </p:cNvPr>
          <p:cNvSpPr>
            <a:spLocks noGrp="1"/>
          </p:cNvSpPr>
          <p:nvPr>
            <p:ph type="dt" sz="half" idx="10"/>
          </p:nvPr>
        </p:nvSpPr>
        <p:spPr/>
        <p:txBody>
          <a:bodyPr/>
          <a:lstStyle/>
          <a:p>
            <a:fld id="{495DB8B5-7A3F-B44B-903F-72F63C66912D}" type="datetime1">
              <a:rPr lang="en-US" smtClean="0"/>
              <a:t>1/23/24</a:t>
            </a:fld>
            <a:endParaRPr lang="en-US"/>
          </a:p>
        </p:txBody>
      </p:sp>
      <p:sp>
        <p:nvSpPr>
          <p:cNvPr id="6" name="Footer Placeholder 5">
            <a:extLst>
              <a:ext uri="{FF2B5EF4-FFF2-40B4-BE49-F238E27FC236}">
                <a16:creationId xmlns:a16="http://schemas.microsoft.com/office/drawing/2014/main" id="{31187684-A9B0-4CA4-B670-CD51E83B7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4471A-A3E0-440A-87C2-AABE72A28CA7}"/>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18357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2772-EB2F-4B31-812A-83353C3C4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3F6ABB-EA8D-4220-B342-CE2FAE3EE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D13635-9079-422C-862A-1B0D55824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AC0FA-1C32-4FD4-954D-3DBED6749090}"/>
              </a:ext>
            </a:extLst>
          </p:cNvPr>
          <p:cNvSpPr>
            <a:spLocks noGrp="1"/>
          </p:cNvSpPr>
          <p:nvPr>
            <p:ph type="dt" sz="half" idx="10"/>
          </p:nvPr>
        </p:nvSpPr>
        <p:spPr/>
        <p:txBody>
          <a:bodyPr/>
          <a:lstStyle/>
          <a:p>
            <a:fld id="{F14B88EB-06EF-F241-9535-EEC2013EE712}" type="datetime1">
              <a:rPr lang="en-US" smtClean="0"/>
              <a:t>1/23/24</a:t>
            </a:fld>
            <a:endParaRPr lang="en-US"/>
          </a:p>
        </p:txBody>
      </p:sp>
      <p:sp>
        <p:nvSpPr>
          <p:cNvPr id="6" name="Footer Placeholder 5">
            <a:extLst>
              <a:ext uri="{FF2B5EF4-FFF2-40B4-BE49-F238E27FC236}">
                <a16:creationId xmlns:a16="http://schemas.microsoft.com/office/drawing/2014/main" id="{0A7CCD1E-1DA9-42DD-9FFA-4B8AE1336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CD81D-8D6E-4C9F-8779-3F0088FC2A92}"/>
              </a:ext>
            </a:extLst>
          </p:cNvPr>
          <p:cNvSpPr>
            <a:spLocks noGrp="1"/>
          </p:cNvSpPr>
          <p:nvPr>
            <p:ph type="sldNum" sz="quarter" idx="12"/>
          </p:nvPr>
        </p:nvSpPr>
        <p:spPr/>
        <p:txBody>
          <a:bodyPr/>
          <a:lstStyle/>
          <a:p>
            <a:fld id="{5414C28C-145C-4B8C-A7F6-F9586AE9C5BC}" type="slidenum">
              <a:rPr lang="en-US" smtClean="0"/>
              <a:t>‹#›</a:t>
            </a:fld>
            <a:endParaRPr lang="en-US"/>
          </a:p>
        </p:txBody>
      </p:sp>
    </p:spTree>
    <p:extLst>
      <p:ext uri="{BB962C8B-B14F-4D97-AF65-F5344CB8AC3E}">
        <p14:creationId xmlns:p14="http://schemas.microsoft.com/office/powerpoint/2010/main" val="130753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96EFA6-165B-42A6-9CF5-AF6308BA1D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A586C0-7816-4622-A2A1-224727C20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173A8-4141-48C7-8AD7-F72FE8B38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24979-C544-1D49-965B-060469977CC4}" type="datetime1">
              <a:rPr lang="en-US" smtClean="0"/>
              <a:t>1/23/24</a:t>
            </a:fld>
            <a:endParaRPr lang="en-US"/>
          </a:p>
        </p:txBody>
      </p:sp>
      <p:sp>
        <p:nvSpPr>
          <p:cNvPr id="5" name="Footer Placeholder 4">
            <a:extLst>
              <a:ext uri="{FF2B5EF4-FFF2-40B4-BE49-F238E27FC236}">
                <a16:creationId xmlns:a16="http://schemas.microsoft.com/office/drawing/2014/main" id="{83F45FC8-56E4-4321-A03B-F59950ADC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93B6B1-153E-40AE-8DA3-87610B2D3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1261D"/>
                </a:solidFill>
              </a:defRPr>
            </a:lvl1pPr>
          </a:lstStyle>
          <a:p>
            <a:fld id="{172934DF-B375-CF41-837A-E7FB302F77ED}" type="slidenum">
              <a:rPr lang="en-US" smtClean="0"/>
              <a:pPr/>
              <a:t>‹#›</a:t>
            </a:fld>
            <a:endParaRPr lang="en-US" dirty="0"/>
          </a:p>
        </p:txBody>
      </p:sp>
    </p:spTree>
    <p:extLst>
      <p:ext uri="{BB962C8B-B14F-4D97-AF65-F5344CB8AC3E}">
        <p14:creationId xmlns:p14="http://schemas.microsoft.com/office/powerpoint/2010/main" val="367606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BD673-FA9F-4941-A8A6-3B7D7034BBA1}"/>
              </a:ext>
            </a:extLst>
          </p:cNvPr>
          <p:cNvSpPr/>
          <p:nvPr/>
        </p:nvSpPr>
        <p:spPr>
          <a:xfrm>
            <a:off x="0" y="0"/>
            <a:ext cx="12192000" cy="5132497"/>
          </a:xfrm>
          <a:prstGeom prst="rect">
            <a:avLst/>
          </a:prstGeom>
          <a:gradFill>
            <a:gsLst>
              <a:gs pos="100000">
                <a:srgbClr val="1D376C"/>
              </a:gs>
              <a:gs pos="0">
                <a:srgbClr val="00488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2A1E07-9347-4D7A-BC33-837E84195FA4}"/>
              </a:ext>
            </a:extLst>
          </p:cNvPr>
          <p:cNvSpPr>
            <a:spLocks noGrp="1"/>
          </p:cNvSpPr>
          <p:nvPr>
            <p:ph type="ctrTitle"/>
          </p:nvPr>
        </p:nvSpPr>
        <p:spPr>
          <a:xfrm>
            <a:off x="1522476" y="1019229"/>
            <a:ext cx="9144000" cy="3094037"/>
          </a:xfrm>
        </p:spPr>
        <p:txBody>
          <a:bodyPr anchor="t" anchorCtr="0">
            <a:noAutofit/>
          </a:bodyPr>
          <a:lstStyle/>
          <a:p>
            <a:r>
              <a:rPr lang="en-US" sz="4400" b="1" dirty="0">
                <a:solidFill>
                  <a:schemeClr val="bg1"/>
                </a:solidFill>
                <a:latin typeface="Times New Roman" panose="02020603050405020304" pitchFamily="18" charset="0"/>
                <a:cs typeface="Times New Roman" panose="02020603050405020304" pitchFamily="18" charset="0"/>
              </a:rPr>
              <a:t>Developing Ethical Standards for Life Science Researchers: Creation of the Tianjin Biosecurity Guidelines for Codes of Conduct for Scientists</a:t>
            </a:r>
          </a:p>
        </p:txBody>
      </p:sp>
      <p:sp>
        <p:nvSpPr>
          <p:cNvPr id="3" name="Subtitle 2">
            <a:extLst>
              <a:ext uri="{FF2B5EF4-FFF2-40B4-BE49-F238E27FC236}">
                <a16:creationId xmlns:a16="http://schemas.microsoft.com/office/drawing/2014/main" id="{B1848670-3D75-4229-855B-0432D565905B}"/>
              </a:ext>
            </a:extLst>
          </p:cNvPr>
          <p:cNvSpPr>
            <a:spLocks noGrp="1"/>
          </p:cNvSpPr>
          <p:nvPr>
            <p:ph type="subTitle" idx="1"/>
          </p:nvPr>
        </p:nvSpPr>
        <p:spPr>
          <a:xfrm>
            <a:off x="1308100" y="3757715"/>
            <a:ext cx="9575800" cy="1189038"/>
          </a:xfrm>
        </p:spPr>
        <p:txBody>
          <a:bodyPr>
            <a:normAutofit/>
          </a:bodyPr>
          <a:lstStyle/>
          <a:p>
            <a:endParaRPr lang="en-US" dirty="0">
              <a:solidFill>
                <a:schemeClr val="bg1"/>
              </a:solidFill>
            </a:endParaRPr>
          </a:p>
        </p:txBody>
      </p:sp>
      <p:pic>
        <p:nvPicPr>
          <p:cNvPr id="4" name="图片 5">
            <a:extLst>
              <a:ext uri="{FF2B5EF4-FFF2-40B4-BE49-F238E27FC236}">
                <a16:creationId xmlns:a16="http://schemas.microsoft.com/office/drawing/2014/main" id="{0884ECCB-2273-4D4D-8FD8-9790437A57DC}"/>
              </a:ext>
            </a:extLst>
          </p:cNvPr>
          <p:cNvPicPr>
            <a:picLocks noChangeAspect="1"/>
          </p:cNvPicPr>
          <p:nvPr/>
        </p:nvPicPr>
        <p:blipFill rotWithShape="1">
          <a:blip r:embed="rId2"/>
          <a:srcRect r="16347"/>
          <a:stretch/>
        </p:blipFill>
        <p:spPr>
          <a:xfrm>
            <a:off x="1089199" y="5532535"/>
            <a:ext cx="5693738" cy="850804"/>
          </a:xfrm>
          <a:prstGeom prst="rect">
            <a:avLst/>
          </a:prstGeom>
        </p:spPr>
      </p:pic>
      <p:pic>
        <p:nvPicPr>
          <p:cNvPr id="5" name="图片 6">
            <a:extLst>
              <a:ext uri="{FF2B5EF4-FFF2-40B4-BE49-F238E27FC236}">
                <a16:creationId xmlns:a16="http://schemas.microsoft.com/office/drawing/2014/main" id="{E9C04477-185B-B24C-B62B-F838542D75FD}"/>
              </a:ext>
            </a:extLst>
          </p:cNvPr>
          <p:cNvPicPr>
            <a:picLocks noChangeAspect="1"/>
          </p:cNvPicPr>
          <p:nvPr/>
        </p:nvPicPr>
        <p:blipFill>
          <a:blip r:embed="rId3"/>
          <a:stretch>
            <a:fillRect/>
          </a:stretch>
        </p:blipFill>
        <p:spPr>
          <a:xfrm>
            <a:off x="7417960" y="5532535"/>
            <a:ext cx="3900610" cy="850804"/>
          </a:xfrm>
          <a:prstGeom prst="rect">
            <a:avLst/>
          </a:prstGeom>
        </p:spPr>
      </p:pic>
      <p:sp>
        <p:nvSpPr>
          <p:cNvPr id="7" name="Rectangle 6">
            <a:extLst>
              <a:ext uri="{FF2B5EF4-FFF2-40B4-BE49-F238E27FC236}">
                <a16:creationId xmlns:a16="http://schemas.microsoft.com/office/drawing/2014/main" id="{14ED7861-F07D-0B4B-8018-98CB1D129CB1}"/>
              </a:ext>
            </a:extLst>
          </p:cNvPr>
          <p:cNvSpPr/>
          <p:nvPr/>
        </p:nvSpPr>
        <p:spPr>
          <a:xfrm>
            <a:off x="0" y="5132709"/>
            <a:ext cx="12188952" cy="91440"/>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7581-6737-40E0-9556-193714AD4C18}"/>
              </a:ext>
            </a:extLst>
          </p:cNvPr>
          <p:cNvSpPr>
            <a:spLocks noGrp="1"/>
          </p:cNvSpPr>
          <p:nvPr>
            <p:ph type="title"/>
          </p:nvPr>
        </p:nvSpPr>
        <p:spPr>
          <a:xfrm>
            <a:off x="839788" y="457200"/>
            <a:ext cx="10742612" cy="990477"/>
          </a:xfrm>
        </p:spPr>
        <p:txBody>
          <a:bodyPr anchor="ctr" anchorCtr="0"/>
          <a:lstStyle/>
          <a:p>
            <a:r>
              <a:rPr lang="en-US" dirty="0">
                <a:solidFill>
                  <a:srgbClr val="1D376C"/>
                </a:solidFill>
              </a:rPr>
              <a:t>Development Process</a:t>
            </a:r>
          </a:p>
        </p:txBody>
      </p:sp>
      <p:sp>
        <p:nvSpPr>
          <p:cNvPr id="3" name="Content Placeholder 2">
            <a:extLst>
              <a:ext uri="{FF2B5EF4-FFF2-40B4-BE49-F238E27FC236}">
                <a16:creationId xmlns:a16="http://schemas.microsoft.com/office/drawing/2014/main" id="{6D2AAF7E-2E9A-40F6-BB2E-DAFA60927891}"/>
              </a:ext>
            </a:extLst>
          </p:cNvPr>
          <p:cNvSpPr>
            <a:spLocks noGrp="1"/>
          </p:cNvSpPr>
          <p:nvPr>
            <p:ph idx="1"/>
          </p:nvPr>
        </p:nvSpPr>
        <p:spPr>
          <a:xfrm>
            <a:off x="609600" y="1837944"/>
            <a:ext cx="6172200" cy="4562856"/>
          </a:xfrm>
        </p:spPr>
        <p:txBody>
          <a:bodyPr>
            <a:noAutofit/>
          </a:bodyPr>
          <a:lstStyle/>
          <a:p>
            <a:pPr>
              <a:lnSpc>
                <a:spcPct val="100000"/>
              </a:lnSpc>
            </a:pPr>
            <a:r>
              <a:rPr lang="en-US" sz="1800" dirty="0">
                <a:solidFill>
                  <a:srgbClr val="31261D"/>
                </a:solidFill>
              </a:rPr>
              <a:t>Representatives from the 3 organizations developed draft iterations of the Tianjin Biosecurity Guidelines in early 2021</a:t>
            </a:r>
          </a:p>
          <a:p>
            <a:pPr>
              <a:lnSpc>
                <a:spcPct val="100000"/>
              </a:lnSpc>
            </a:pPr>
            <a:r>
              <a:rPr lang="en-US" sz="1800" dirty="0">
                <a:solidFill>
                  <a:srgbClr val="31261D"/>
                </a:solidFill>
              </a:rPr>
              <a:t>April 8, 2021: Organizers co-hosted a virtual meeting of 21 biological scientists and experts on effective governance of scientific research from 15 countries across 5 continents. </a:t>
            </a:r>
          </a:p>
          <a:p>
            <a:pPr lvl="1">
              <a:lnSpc>
                <a:spcPct val="100000"/>
              </a:lnSpc>
            </a:pPr>
            <a:r>
              <a:rPr lang="en-US" sz="1800" dirty="0">
                <a:solidFill>
                  <a:srgbClr val="31261D"/>
                </a:solidFill>
              </a:rPr>
              <a:t>Participants submitted written feedback.</a:t>
            </a:r>
          </a:p>
          <a:p>
            <a:pPr lvl="1">
              <a:lnSpc>
                <a:spcPct val="100000"/>
              </a:lnSpc>
            </a:pPr>
            <a:r>
              <a:rPr lang="en-US" sz="1800" dirty="0">
                <a:solidFill>
                  <a:srgbClr val="31261D"/>
                </a:solidFill>
              </a:rPr>
              <a:t>Workshop focused on foundational elements of the Guidelines. </a:t>
            </a:r>
          </a:p>
          <a:p>
            <a:pPr>
              <a:lnSpc>
                <a:spcPct val="100000"/>
              </a:lnSpc>
            </a:pPr>
            <a:r>
              <a:rPr lang="en-US" sz="1800" dirty="0">
                <a:solidFill>
                  <a:srgbClr val="31261D"/>
                </a:solidFill>
              </a:rPr>
              <a:t>May 26, 2021: Workshop participants reconvened to agree on the Tianjin Biosecurity Guidelines.</a:t>
            </a:r>
          </a:p>
        </p:txBody>
      </p:sp>
      <p:sp>
        <p:nvSpPr>
          <p:cNvPr id="4" name="Rectangle 3">
            <a:extLst>
              <a:ext uri="{FF2B5EF4-FFF2-40B4-BE49-F238E27FC236}">
                <a16:creationId xmlns:a16="http://schemas.microsoft.com/office/drawing/2014/main" id="{A5E9F798-5CFC-2B49-8A9B-287F63209B0E}"/>
              </a:ext>
            </a:extLst>
          </p:cNvPr>
          <p:cNvSpPr/>
          <p:nvPr/>
        </p:nvSpPr>
        <p:spPr>
          <a:xfrm>
            <a:off x="609600" y="1475109"/>
            <a:ext cx="59436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DDD06D7-93B1-8240-9348-4243C8F4CD12}"/>
              </a:ext>
            </a:extLst>
          </p:cNvPr>
          <p:cNvGraphicFramePr>
            <a:graphicFrameLocks noGrp="1"/>
          </p:cNvGraphicFramePr>
          <p:nvPr>
            <p:extLst>
              <p:ext uri="{D42A27DB-BD31-4B8C-83A1-F6EECF244321}">
                <p14:modId xmlns:p14="http://schemas.microsoft.com/office/powerpoint/2010/main" val="3659176285"/>
              </p:ext>
            </p:extLst>
          </p:nvPr>
        </p:nvGraphicFramePr>
        <p:xfrm>
          <a:off x="6810424" y="729750"/>
          <a:ext cx="4860464" cy="5839298"/>
        </p:xfrm>
        <a:graphic>
          <a:graphicData uri="http://schemas.openxmlformats.org/drawingml/2006/table">
            <a:tbl>
              <a:tblPr firstRow="1" bandRow="1">
                <a:tableStyleId>{6E25E649-3F16-4E02-A733-19D2CDBF48F0}</a:tableStyleId>
              </a:tblPr>
              <a:tblGrid>
                <a:gridCol w="3444618">
                  <a:extLst>
                    <a:ext uri="{9D8B030D-6E8A-4147-A177-3AD203B41FA5}">
                      <a16:colId xmlns:a16="http://schemas.microsoft.com/office/drawing/2014/main" val="2018385863"/>
                    </a:ext>
                  </a:extLst>
                </a:gridCol>
                <a:gridCol w="1415846">
                  <a:extLst>
                    <a:ext uri="{9D8B030D-6E8A-4147-A177-3AD203B41FA5}">
                      <a16:colId xmlns:a16="http://schemas.microsoft.com/office/drawing/2014/main" val="2740370790"/>
                    </a:ext>
                  </a:extLst>
                </a:gridCol>
              </a:tblGrid>
              <a:tr h="349908">
                <a:tc>
                  <a:txBody>
                    <a:bodyPr/>
                    <a:lstStyle/>
                    <a:p>
                      <a:pPr algn="ctr"/>
                      <a:r>
                        <a:rPr lang="en-US" altLang="zh-CN" sz="1400" dirty="0"/>
                        <a:t>10 Articles of the Guidelines</a:t>
                      </a:r>
                      <a:endParaRPr lang="zh-CN" altLang="en-US" sz="1400" dirty="0">
                        <a:latin typeface="+mn-lt"/>
                        <a:cs typeface="Times New Roman" panose="02020703060505090304" pitchFamily="18" charset="0"/>
                      </a:endParaRPr>
                    </a:p>
                  </a:txBody>
                  <a:tcPr marL="137160" marR="137160">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altLang="zh-CN" sz="1400" dirty="0">
                          <a:latin typeface="+mn-lt"/>
                          <a:cs typeface="Times New Roman" panose="02020703060505090304" pitchFamily="18" charset="0"/>
                        </a:rPr>
                        <a:t>Operational Category</a:t>
                      </a:r>
                      <a:endParaRPr lang="zh-CN" altLang="en-US" sz="1400" dirty="0">
                        <a:latin typeface="+mn-lt"/>
                        <a:cs typeface="Times New Roman" panose="02020703060505090304" pitchFamily="18" charset="0"/>
                      </a:endParaRPr>
                    </a:p>
                  </a:txBody>
                  <a:tcPr marL="137160" marR="137160">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857672897"/>
                  </a:ext>
                </a:extLst>
              </a:tr>
              <a:tr h="5224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rgbClr val="31261D"/>
                          </a:solidFill>
                        </a:rPr>
                        <a:t>1. Ethical Standards</a:t>
                      </a:r>
                      <a:endParaRPr lang="zh-CN" altLang="zh-CN"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US" altLang="zh-CN" sz="1200" dirty="0">
                          <a:solidFill>
                            <a:srgbClr val="31261D"/>
                          </a:solidFill>
                        </a:rPr>
                        <a:t>Scientists’ general responsibilities</a:t>
                      </a:r>
                      <a:endParaRPr lang="zh-CN" altLang="en-US" sz="1200"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6289268"/>
                  </a:ext>
                </a:extLst>
              </a:tr>
              <a:tr h="5224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rgbClr val="31261D"/>
                          </a:solidFill>
                        </a:rPr>
                        <a:t>2. Laws and Norms</a:t>
                      </a:r>
                      <a:endParaRPr lang="zh-CN" altLang="zh-CN"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156259"/>
                  </a:ext>
                </a:extLst>
              </a:tr>
              <a:tr h="546563">
                <a:tc>
                  <a:txBody>
                    <a:bodyPr/>
                    <a:lstStyle/>
                    <a:p>
                      <a:pPr algn="l"/>
                      <a:r>
                        <a:rPr lang="en-US" altLang="zh-CN" sz="1200" b="1" dirty="0">
                          <a:solidFill>
                            <a:srgbClr val="31261D"/>
                          </a:solidFill>
                        </a:rPr>
                        <a:t>3. Responsible Conduct of Research </a:t>
                      </a:r>
                      <a:endParaRPr lang="zh-CN" altLang="en-US"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rowSpan="6">
                  <a:txBody>
                    <a:bodyPr/>
                    <a:lstStyle/>
                    <a:p>
                      <a:pPr algn="ctr"/>
                      <a:endParaRPr lang="en-US" altLang="zh-CN" sz="1200" dirty="0">
                        <a:solidFill>
                          <a:srgbClr val="31261D"/>
                        </a:solidFill>
                      </a:endParaRPr>
                    </a:p>
                    <a:p>
                      <a:pPr algn="ctr"/>
                      <a:endParaRPr lang="en-US" altLang="zh-CN" sz="1200" dirty="0">
                        <a:solidFill>
                          <a:srgbClr val="31261D"/>
                        </a:solidFill>
                      </a:endParaRPr>
                    </a:p>
                    <a:p>
                      <a:pPr algn="ctr"/>
                      <a:endParaRPr lang="en-US" altLang="zh-CN" sz="1200" dirty="0">
                        <a:solidFill>
                          <a:srgbClr val="31261D"/>
                        </a:solidFill>
                      </a:endParaRPr>
                    </a:p>
                    <a:p>
                      <a:pPr algn="ctr"/>
                      <a:r>
                        <a:rPr lang="en-US" altLang="zh-CN" sz="1200" dirty="0">
                          <a:solidFill>
                            <a:srgbClr val="31261D"/>
                          </a:solidFill>
                        </a:rPr>
                        <a:t>Scientists’ specific responsibilities in the entire process of their research </a:t>
                      </a:r>
                      <a:endParaRPr lang="zh-CN" altLang="en-US" sz="1200"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441442"/>
                  </a:ext>
                </a:extLst>
              </a:tr>
              <a:tr h="54656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rgbClr val="31261D"/>
                          </a:solidFill>
                        </a:rPr>
                        <a:t>4. Respect for Research Participants</a:t>
                      </a:r>
                      <a:endParaRPr lang="zh-CN" altLang="zh-CN"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zh-CN"/>
                    </a:p>
                  </a:txBody>
                  <a:tcPr/>
                </a:tc>
                <a:extLst>
                  <a:ext uri="{0D108BD9-81ED-4DB2-BD59-A6C34878D82A}">
                    <a16:rowId xmlns:a16="http://schemas.microsoft.com/office/drawing/2014/main" val="3219298650"/>
                  </a:ext>
                </a:extLst>
              </a:tr>
              <a:tr h="546563">
                <a:tc>
                  <a:txBody>
                    <a:bodyPr/>
                    <a:lstStyle/>
                    <a:p>
                      <a:pPr algn="l"/>
                      <a:r>
                        <a:rPr lang="en-US" altLang="zh-CN" sz="1200" b="1" dirty="0">
                          <a:solidFill>
                            <a:srgbClr val="31261D"/>
                          </a:solidFill>
                        </a:rPr>
                        <a:t>5. Research Progress Management </a:t>
                      </a:r>
                      <a:endParaRPr lang="zh-CN" altLang="en-US"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zh-CN"/>
                    </a:p>
                  </a:txBody>
                  <a:tcPr/>
                </a:tc>
                <a:extLst>
                  <a:ext uri="{0D108BD9-81ED-4DB2-BD59-A6C34878D82A}">
                    <a16:rowId xmlns:a16="http://schemas.microsoft.com/office/drawing/2014/main" val="26961030"/>
                  </a:ext>
                </a:extLst>
              </a:tr>
              <a:tr h="522481">
                <a:tc>
                  <a:txBody>
                    <a:bodyPr/>
                    <a:lstStyle/>
                    <a:p>
                      <a:pPr algn="l"/>
                      <a:r>
                        <a:rPr lang="en-US" altLang="zh-CN" sz="1200" b="1" dirty="0">
                          <a:solidFill>
                            <a:srgbClr val="31261D"/>
                          </a:solidFill>
                        </a:rPr>
                        <a:t>6. Education and Training  </a:t>
                      </a:r>
                      <a:endParaRPr lang="zh-CN" altLang="en-US"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zh-CN"/>
                    </a:p>
                  </a:txBody>
                  <a:tcPr/>
                </a:tc>
                <a:extLst>
                  <a:ext uri="{0D108BD9-81ED-4DB2-BD59-A6C34878D82A}">
                    <a16:rowId xmlns:a16="http://schemas.microsoft.com/office/drawing/2014/main" val="2999739427"/>
                  </a:ext>
                </a:extLst>
              </a:tr>
              <a:tr h="546563">
                <a:tc>
                  <a:txBody>
                    <a:bodyPr/>
                    <a:lstStyle/>
                    <a:p>
                      <a:pPr algn="l"/>
                      <a:r>
                        <a:rPr lang="en-US" altLang="zh-CN" sz="1200" b="1" dirty="0">
                          <a:solidFill>
                            <a:srgbClr val="31261D"/>
                          </a:solidFill>
                        </a:rPr>
                        <a:t>7. Research Findings Dissemination</a:t>
                      </a:r>
                      <a:endParaRPr lang="zh-CN" altLang="en-US"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zh-CN"/>
                    </a:p>
                  </a:txBody>
                  <a:tcPr/>
                </a:tc>
                <a:extLst>
                  <a:ext uri="{0D108BD9-81ED-4DB2-BD59-A6C34878D82A}">
                    <a16:rowId xmlns:a16="http://schemas.microsoft.com/office/drawing/2014/main" val="132519008"/>
                  </a:ext>
                </a:extLst>
              </a:tr>
              <a:tr h="522481">
                <a:tc>
                  <a:txBody>
                    <a:bodyPr/>
                    <a:lstStyle/>
                    <a:p>
                      <a:pPr algn="l"/>
                      <a:r>
                        <a:rPr lang="en-US" altLang="zh-CN" sz="1200" b="1" dirty="0">
                          <a:solidFill>
                            <a:srgbClr val="31261D"/>
                          </a:solidFill>
                        </a:rPr>
                        <a:t>8. Public Engagement on Science and Technology</a:t>
                      </a:r>
                      <a:endParaRPr lang="zh-CN" altLang="en-US"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zh-CN"/>
                    </a:p>
                  </a:txBody>
                  <a:tcPr/>
                </a:tc>
                <a:extLst>
                  <a:ext uri="{0D108BD9-81ED-4DB2-BD59-A6C34878D82A}">
                    <a16:rowId xmlns:a16="http://schemas.microsoft.com/office/drawing/2014/main" val="248784528"/>
                  </a:ext>
                </a:extLst>
              </a:tr>
              <a:tr h="5224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rgbClr val="31261D"/>
                          </a:solidFill>
                        </a:rPr>
                        <a:t>9. Role of Institutions</a:t>
                      </a:r>
                      <a:endParaRPr lang="zh-CN" altLang="zh-CN"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rowSpan="2">
                  <a:txBody>
                    <a:bodyPr/>
                    <a:lstStyle/>
                    <a:p>
                      <a:pPr algn="ctr"/>
                      <a:r>
                        <a:rPr lang="en-US" altLang="zh-CN" sz="1200" dirty="0">
                          <a:solidFill>
                            <a:srgbClr val="31261D"/>
                          </a:solidFill>
                        </a:rPr>
                        <a:t>Responsibilities of relevant institutions</a:t>
                      </a:r>
                      <a:endParaRPr lang="zh-CN" altLang="en-US" sz="1200"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83384833"/>
                  </a:ext>
                </a:extLst>
              </a:tr>
              <a:tr h="5224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rgbClr val="31261D"/>
                          </a:solidFill>
                        </a:rPr>
                        <a:t>10. International Cooperation</a:t>
                      </a:r>
                      <a:endParaRPr lang="zh-CN" altLang="zh-CN" sz="1200" b="1" dirty="0">
                        <a:solidFill>
                          <a:srgbClr val="31261D"/>
                        </a:solidFill>
                        <a:latin typeface="+mn-lt"/>
                        <a:cs typeface="Times New Roman" panose="02020703060505090304" pitchFamily="18" charset="0"/>
                      </a:endParaRPr>
                    </a:p>
                  </a:txBody>
                  <a:tcPr marL="137160" marR="1371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zh-CN"/>
                    </a:p>
                  </a:txBody>
                  <a:tcPr/>
                </a:tc>
                <a:extLst>
                  <a:ext uri="{0D108BD9-81ED-4DB2-BD59-A6C34878D82A}">
                    <a16:rowId xmlns:a16="http://schemas.microsoft.com/office/drawing/2014/main" val="439847910"/>
                  </a:ext>
                </a:extLst>
              </a:tr>
            </a:tbl>
          </a:graphicData>
        </a:graphic>
      </p:graphicFrame>
      <p:sp>
        <p:nvSpPr>
          <p:cNvPr id="9" name="Slide Number Placeholder 8">
            <a:extLst>
              <a:ext uri="{FF2B5EF4-FFF2-40B4-BE49-F238E27FC236}">
                <a16:creationId xmlns:a16="http://schemas.microsoft.com/office/drawing/2014/main" id="{58E4A105-16F7-5144-ACDD-7ECCBCCFF136}"/>
              </a:ext>
            </a:extLst>
          </p:cNvPr>
          <p:cNvSpPr>
            <a:spLocks noGrp="1"/>
          </p:cNvSpPr>
          <p:nvPr>
            <p:ph type="sldNum" sz="quarter" idx="12"/>
          </p:nvPr>
        </p:nvSpPr>
        <p:spPr/>
        <p:txBody>
          <a:bodyPr/>
          <a:lstStyle/>
          <a:p>
            <a:fld id="{5414C28C-145C-4B8C-A7F6-F9586AE9C5BC}" type="slidenum">
              <a:rPr lang="en-US" smtClean="0"/>
              <a:t>10</a:t>
            </a:fld>
            <a:endParaRPr lang="en-US"/>
          </a:p>
        </p:txBody>
      </p:sp>
    </p:spTree>
    <p:extLst>
      <p:ext uri="{BB962C8B-B14F-4D97-AF65-F5344CB8AC3E}">
        <p14:creationId xmlns:p14="http://schemas.microsoft.com/office/powerpoint/2010/main" val="423847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AF3D-D103-448D-A300-A560A547E848}"/>
              </a:ext>
            </a:extLst>
          </p:cNvPr>
          <p:cNvSpPr>
            <a:spLocks noGrp="1"/>
          </p:cNvSpPr>
          <p:nvPr>
            <p:ph type="title"/>
          </p:nvPr>
        </p:nvSpPr>
        <p:spPr/>
        <p:txBody>
          <a:bodyPr/>
          <a:lstStyle/>
          <a:p>
            <a:r>
              <a:rPr lang="en-US" dirty="0">
                <a:solidFill>
                  <a:srgbClr val="1D376C"/>
                </a:solidFill>
              </a:rPr>
              <a:t>Finalization</a:t>
            </a:r>
          </a:p>
        </p:txBody>
      </p:sp>
      <p:sp>
        <p:nvSpPr>
          <p:cNvPr id="3" name="Content Placeholder 2">
            <a:extLst>
              <a:ext uri="{FF2B5EF4-FFF2-40B4-BE49-F238E27FC236}">
                <a16:creationId xmlns:a16="http://schemas.microsoft.com/office/drawing/2014/main" id="{2C9FF717-EAD6-4D8C-B5FE-AA8611BB51C5}"/>
              </a:ext>
            </a:extLst>
          </p:cNvPr>
          <p:cNvSpPr>
            <a:spLocks noGrp="1"/>
          </p:cNvSpPr>
          <p:nvPr>
            <p:ph idx="1"/>
          </p:nvPr>
        </p:nvSpPr>
        <p:spPr>
          <a:xfrm>
            <a:off x="838200" y="1869168"/>
            <a:ext cx="10515600" cy="4351338"/>
          </a:xfrm>
        </p:spPr>
        <p:txBody>
          <a:bodyPr>
            <a:normAutofit lnSpcReduction="10000"/>
          </a:bodyPr>
          <a:lstStyle/>
          <a:p>
            <a:r>
              <a:rPr lang="en-US" dirty="0">
                <a:solidFill>
                  <a:srgbClr val="31261D"/>
                </a:solidFill>
              </a:rPr>
              <a:t>Finalized in June 2021. </a:t>
            </a:r>
          </a:p>
          <a:p>
            <a:r>
              <a:rPr lang="en-US" dirty="0">
                <a:solidFill>
                  <a:srgbClr val="31261D"/>
                </a:solidFill>
              </a:rPr>
              <a:t>Received an official endorsement from the InterAcademy Partnership following review by members of its Statements Governance Committee in July 2021. </a:t>
            </a:r>
          </a:p>
          <a:p>
            <a:r>
              <a:rPr lang="en-US" dirty="0">
                <a:solidFill>
                  <a:srgbClr val="31261D"/>
                </a:solidFill>
              </a:rPr>
              <a:t>Available in six languages (Arabic, Chinese, English, French, Russian, and Spanish).</a:t>
            </a:r>
          </a:p>
          <a:p>
            <a:r>
              <a:rPr lang="en-US" dirty="0">
                <a:solidFill>
                  <a:srgbClr val="31261D"/>
                </a:solidFill>
              </a:rPr>
              <a:t>Shared through professional networks. </a:t>
            </a:r>
          </a:p>
          <a:p>
            <a:r>
              <a:rPr lang="en-US" dirty="0">
                <a:solidFill>
                  <a:srgbClr val="31261D"/>
                </a:solidFill>
              </a:rPr>
              <a:t>Dissemination activities have included presentations at the BWC Meeting of Experts in June 2021 and to leaders at the International Union of Biochemistry and Molecular Biology</a:t>
            </a:r>
          </a:p>
        </p:txBody>
      </p:sp>
      <p:sp>
        <p:nvSpPr>
          <p:cNvPr id="4" name="Rectangle 3">
            <a:extLst>
              <a:ext uri="{FF2B5EF4-FFF2-40B4-BE49-F238E27FC236}">
                <a16:creationId xmlns:a16="http://schemas.microsoft.com/office/drawing/2014/main" id="{F69A1441-326C-414D-BA87-795F5E69D442}"/>
              </a:ext>
            </a:extLst>
          </p:cNvPr>
          <p:cNvSpPr/>
          <p:nvPr/>
        </p:nvSpPr>
        <p:spPr>
          <a:xfrm>
            <a:off x="609600" y="1679828"/>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22FDCC3-D0A0-DB4E-8A92-4F7CCB73D1A0}"/>
              </a:ext>
            </a:extLst>
          </p:cNvPr>
          <p:cNvSpPr>
            <a:spLocks noGrp="1"/>
          </p:cNvSpPr>
          <p:nvPr>
            <p:ph type="sldNum" sz="quarter" idx="12"/>
          </p:nvPr>
        </p:nvSpPr>
        <p:spPr/>
        <p:txBody>
          <a:bodyPr/>
          <a:lstStyle/>
          <a:p>
            <a:fld id="{5414C28C-145C-4B8C-A7F6-F9586AE9C5BC}" type="slidenum">
              <a:rPr lang="en-US" smtClean="0"/>
              <a:t>11</a:t>
            </a:fld>
            <a:endParaRPr lang="en-US"/>
          </a:p>
        </p:txBody>
      </p:sp>
    </p:spTree>
    <p:extLst>
      <p:ext uri="{BB962C8B-B14F-4D97-AF65-F5344CB8AC3E}">
        <p14:creationId xmlns:p14="http://schemas.microsoft.com/office/powerpoint/2010/main" val="349460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62B3-B442-4554-A2C9-AE90EE82A8F9}"/>
              </a:ext>
            </a:extLst>
          </p:cNvPr>
          <p:cNvSpPr>
            <a:spLocks noGrp="1"/>
          </p:cNvSpPr>
          <p:nvPr>
            <p:ph type="title"/>
          </p:nvPr>
        </p:nvSpPr>
        <p:spPr/>
        <p:txBody>
          <a:bodyPr/>
          <a:lstStyle/>
          <a:p>
            <a:r>
              <a:rPr lang="en-US" dirty="0"/>
              <a:t>Questions and Comments</a:t>
            </a:r>
          </a:p>
        </p:txBody>
      </p:sp>
      <p:sp>
        <p:nvSpPr>
          <p:cNvPr id="3" name="Content Placeholder 2">
            <a:extLst>
              <a:ext uri="{FF2B5EF4-FFF2-40B4-BE49-F238E27FC236}">
                <a16:creationId xmlns:a16="http://schemas.microsoft.com/office/drawing/2014/main" id="{890E3D44-5783-4334-86BE-C2361B3FC4DD}"/>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6A20A881-6FB7-5843-8C2B-25299E4E8C42}"/>
              </a:ext>
            </a:extLst>
          </p:cNvPr>
          <p:cNvSpPr/>
          <p:nvPr/>
        </p:nvSpPr>
        <p:spPr>
          <a:xfrm>
            <a:off x="609600" y="1475109"/>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1B5087F-FD28-0B41-BEBF-9D44325B5EA7}"/>
              </a:ext>
            </a:extLst>
          </p:cNvPr>
          <p:cNvSpPr>
            <a:spLocks noGrp="1"/>
          </p:cNvSpPr>
          <p:nvPr>
            <p:ph type="sldNum" sz="quarter" idx="12"/>
          </p:nvPr>
        </p:nvSpPr>
        <p:spPr/>
        <p:txBody>
          <a:bodyPr/>
          <a:lstStyle/>
          <a:p>
            <a:fld id="{5414C28C-145C-4B8C-A7F6-F9586AE9C5BC}" type="slidenum">
              <a:rPr lang="en-US" smtClean="0"/>
              <a:t>12</a:t>
            </a:fld>
            <a:endParaRPr lang="en-US"/>
          </a:p>
        </p:txBody>
      </p:sp>
    </p:spTree>
    <p:extLst>
      <p:ext uri="{BB962C8B-B14F-4D97-AF65-F5344CB8AC3E}">
        <p14:creationId xmlns:p14="http://schemas.microsoft.com/office/powerpoint/2010/main" val="216403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BD673-FA9F-4941-A8A6-3B7D7034BBA1}"/>
              </a:ext>
            </a:extLst>
          </p:cNvPr>
          <p:cNvSpPr/>
          <p:nvPr/>
        </p:nvSpPr>
        <p:spPr>
          <a:xfrm>
            <a:off x="0" y="0"/>
            <a:ext cx="12192000" cy="5132497"/>
          </a:xfrm>
          <a:prstGeom prst="rect">
            <a:avLst/>
          </a:prstGeom>
          <a:gradFill>
            <a:gsLst>
              <a:gs pos="100000">
                <a:srgbClr val="1D376C"/>
              </a:gs>
              <a:gs pos="0">
                <a:srgbClr val="00488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5">
            <a:extLst>
              <a:ext uri="{FF2B5EF4-FFF2-40B4-BE49-F238E27FC236}">
                <a16:creationId xmlns:a16="http://schemas.microsoft.com/office/drawing/2014/main" id="{0884ECCB-2273-4D4D-8FD8-9790437A57DC}"/>
              </a:ext>
            </a:extLst>
          </p:cNvPr>
          <p:cNvPicPr>
            <a:picLocks noChangeAspect="1"/>
          </p:cNvPicPr>
          <p:nvPr/>
        </p:nvPicPr>
        <p:blipFill rotWithShape="1">
          <a:blip r:embed="rId2"/>
          <a:srcRect r="16347"/>
          <a:stretch/>
        </p:blipFill>
        <p:spPr>
          <a:xfrm>
            <a:off x="1089199" y="5532535"/>
            <a:ext cx="5693738" cy="850804"/>
          </a:xfrm>
          <a:prstGeom prst="rect">
            <a:avLst/>
          </a:prstGeom>
        </p:spPr>
      </p:pic>
      <p:pic>
        <p:nvPicPr>
          <p:cNvPr id="5" name="图片 6">
            <a:extLst>
              <a:ext uri="{FF2B5EF4-FFF2-40B4-BE49-F238E27FC236}">
                <a16:creationId xmlns:a16="http://schemas.microsoft.com/office/drawing/2014/main" id="{E9C04477-185B-B24C-B62B-F838542D75FD}"/>
              </a:ext>
            </a:extLst>
          </p:cNvPr>
          <p:cNvPicPr>
            <a:picLocks noChangeAspect="1"/>
          </p:cNvPicPr>
          <p:nvPr/>
        </p:nvPicPr>
        <p:blipFill>
          <a:blip r:embed="rId3"/>
          <a:stretch>
            <a:fillRect/>
          </a:stretch>
        </p:blipFill>
        <p:spPr>
          <a:xfrm>
            <a:off x="7417960" y="5532535"/>
            <a:ext cx="3900610" cy="850804"/>
          </a:xfrm>
          <a:prstGeom prst="rect">
            <a:avLst/>
          </a:prstGeom>
        </p:spPr>
      </p:pic>
      <p:sp>
        <p:nvSpPr>
          <p:cNvPr id="7" name="Rectangle 6">
            <a:extLst>
              <a:ext uri="{FF2B5EF4-FFF2-40B4-BE49-F238E27FC236}">
                <a16:creationId xmlns:a16="http://schemas.microsoft.com/office/drawing/2014/main" id="{14ED7861-F07D-0B4B-8018-98CB1D129CB1}"/>
              </a:ext>
            </a:extLst>
          </p:cNvPr>
          <p:cNvSpPr/>
          <p:nvPr/>
        </p:nvSpPr>
        <p:spPr>
          <a:xfrm>
            <a:off x="0" y="5132709"/>
            <a:ext cx="12188952" cy="91440"/>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A789C26-69BB-F643-A0C4-2D9BFD355115}"/>
              </a:ext>
            </a:extLst>
          </p:cNvPr>
          <p:cNvSpPr>
            <a:spLocks noGrp="1"/>
          </p:cNvSpPr>
          <p:nvPr>
            <p:ph type="ctrTitle"/>
          </p:nvPr>
        </p:nvSpPr>
        <p:spPr/>
        <p:txBody>
          <a:bodyPr/>
          <a:lstStyle/>
          <a:p>
            <a:endParaRPr lang="en-US"/>
          </a:p>
        </p:txBody>
      </p:sp>
      <p:sp>
        <p:nvSpPr>
          <p:cNvPr id="11" name="Subtitle 10">
            <a:extLst>
              <a:ext uri="{FF2B5EF4-FFF2-40B4-BE49-F238E27FC236}">
                <a16:creationId xmlns:a16="http://schemas.microsoft.com/office/drawing/2014/main" id="{3343DBDC-2688-F443-9224-74C8AD83CE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183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CFC52-285C-4FF6-9DC7-F0C4C96568EB}"/>
              </a:ext>
            </a:extLst>
          </p:cNvPr>
          <p:cNvSpPr>
            <a:spLocks noGrp="1"/>
          </p:cNvSpPr>
          <p:nvPr>
            <p:ph type="title"/>
          </p:nvPr>
        </p:nvSpPr>
        <p:spPr/>
        <p:txBody>
          <a:bodyPr/>
          <a:lstStyle/>
          <a:p>
            <a:r>
              <a:rPr lang="en-US" dirty="0">
                <a:solidFill>
                  <a:srgbClr val="1D376C"/>
                </a:solidFill>
              </a:rPr>
              <a:t>What are the Tianjin Biosecurity Guidelines? </a:t>
            </a:r>
          </a:p>
        </p:txBody>
      </p:sp>
      <p:sp>
        <p:nvSpPr>
          <p:cNvPr id="3" name="Content Placeholder 2">
            <a:extLst>
              <a:ext uri="{FF2B5EF4-FFF2-40B4-BE49-F238E27FC236}">
                <a16:creationId xmlns:a16="http://schemas.microsoft.com/office/drawing/2014/main" id="{CDBDEC9C-506D-406F-90BE-C6A498C78725}"/>
              </a:ext>
            </a:extLst>
          </p:cNvPr>
          <p:cNvSpPr>
            <a:spLocks noGrp="1"/>
          </p:cNvSpPr>
          <p:nvPr>
            <p:ph idx="1"/>
          </p:nvPr>
        </p:nvSpPr>
        <p:spPr/>
        <p:txBody>
          <a:bodyPr>
            <a:normAutofit/>
          </a:bodyPr>
          <a:lstStyle/>
          <a:p>
            <a:pPr marL="0" indent="0">
              <a:buNone/>
            </a:pPr>
            <a:r>
              <a:rPr lang="en-US" sz="3200" dirty="0">
                <a:solidFill>
                  <a:srgbClr val="31261D"/>
                </a:solidFill>
              </a:rPr>
              <a:t>A set of 10 principles and standards of conduct designed to promote </a:t>
            </a:r>
            <a:r>
              <a:rPr lang="en-US" sz="3200" b="1" dirty="0">
                <a:solidFill>
                  <a:srgbClr val="31261D"/>
                </a:solidFill>
              </a:rPr>
              <a:t>responsible science </a:t>
            </a:r>
            <a:r>
              <a:rPr lang="en-US" sz="3200" dirty="0">
                <a:solidFill>
                  <a:srgbClr val="31261D"/>
                </a:solidFill>
              </a:rPr>
              <a:t>and strengthen </a:t>
            </a:r>
            <a:r>
              <a:rPr lang="en-US" sz="3200" b="1" dirty="0">
                <a:solidFill>
                  <a:srgbClr val="31261D"/>
                </a:solidFill>
              </a:rPr>
              <a:t>biosecurity governance </a:t>
            </a:r>
            <a:endParaRPr lang="en-US" sz="3200" dirty="0">
              <a:solidFill>
                <a:srgbClr val="31261D"/>
              </a:solidFill>
            </a:endParaRPr>
          </a:p>
          <a:p>
            <a:pPr marL="0" indent="0">
              <a:buNone/>
            </a:pPr>
            <a:endParaRPr lang="en-US" sz="2400" dirty="0">
              <a:solidFill>
                <a:srgbClr val="31261D"/>
              </a:solidFill>
            </a:endParaRPr>
          </a:p>
          <a:p>
            <a:pPr marL="0" indent="0">
              <a:buNone/>
            </a:pPr>
            <a:r>
              <a:rPr lang="en-US" sz="3200" dirty="0">
                <a:solidFill>
                  <a:srgbClr val="31261D"/>
                </a:solidFill>
              </a:rPr>
              <a:t>Applicable across national, institutional, and industrial settings</a:t>
            </a:r>
            <a:endParaRPr lang="en-US" dirty="0"/>
          </a:p>
          <a:p>
            <a:pPr marL="0" indent="0">
              <a:buNone/>
            </a:pPr>
            <a:endParaRPr lang="en-US" sz="2400" dirty="0"/>
          </a:p>
          <a:p>
            <a:pPr marL="0" indent="0">
              <a:buNone/>
            </a:pPr>
            <a:r>
              <a:rPr lang="en-US" sz="3200" dirty="0">
                <a:solidFill>
                  <a:srgbClr val="31261D"/>
                </a:solidFill>
              </a:rPr>
              <a:t>A product of the </a:t>
            </a:r>
            <a:r>
              <a:rPr lang="en-US" sz="3200" dirty="0" err="1">
                <a:solidFill>
                  <a:srgbClr val="31261D"/>
                </a:solidFill>
              </a:rPr>
              <a:t>InterAcademy</a:t>
            </a:r>
            <a:r>
              <a:rPr lang="en-US" sz="3200" dirty="0">
                <a:solidFill>
                  <a:srgbClr val="31261D"/>
                </a:solidFill>
              </a:rPr>
              <a:t> Partnership, the Johns Hopkins Center for Health Security, and the Tianjin Centre for Biosafety Research and Strategy</a:t>
            </a:r>
          </a:p>
          <a:p>
            <a:pPr marL="0" indent="0">
              <a:buNone/>
            </a:pPr>
            <a:endParaRPr lang="en-US" dirty="0"/>
          </a:p>
        </p:txBody>
      </p:sp>
      <p:sp>
        <p:nvSpPr>
          <p:cNvPr id="4" name="Rectangle 3">
            <a:extLst>
              <a:ext uri="{FF2B5EF4-FFF2-40B4-BE49-F238E27FC236}">
                <a16:creationId xmlns:a16="http://schemas.microsoft.com/office/drawing/2014/main" id="{4C182BD0-8C2D-6F43-8776-267D7670BE9C}"/>
              </a:ext>
            </a:extLst>
          </p:cNvPr>
          <p:cNvSpPr/>
          <p:nvPr/>
        </p:nvSpPr>
        <p:spPr>
          <a:xfrm>
            <a:off x="609600" y="1475109"/>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9746F8F-3190-A54F-AB0B-4C34C3545AE1}"/>
              </a:ext>
            </a:extLst>
          </p:cNvPr>
          <p:cNvSpPr>
            <a:spLocks noGrp="1"/>
          </p:cNvSpPr>
          <p:nvPr>
            <p:ph type="sldNum" sz="quarter" idx="12"/>
          </p:nvPr>
        </p:nvSpPr>
        <p:spPr/>
        <p:txBody>
          <a:bodyPr/>
          <a:lstStyle/>
          <a:p>
            <a:fld id="{5414C28C-145C-4B8C-A7F6-F9586AE9C5BC}" type="slidenum">
              <a:rPr lang="en-US" smtClean="0"/>
              <a:t>2</a:t>
            </a:fld>
            <a:endParaRPr lang="en-US" dirty="0"/>
          </a:p>
        </p:txBody>
      </p:sp>
    </p:spTree>
    <p:extLst>
      <p:ext uri="{BB962C8B-B14F-4D97-AF65-F5344CB8AC3E}">
        <p14:creationId xmlns:p14="http://schemas.microsoft.com/office/powerpoint/2010/main" val="26700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0C88-F73E-4890-ACA6-351AD684BE3D}"/>
              </a:ext>
            </a:extLst>
          </p:cNvPr>
          <p:cNvSpPr>
            <a:spLocks noGrp="1"/>
          </p:cNvSpPr>
          <p:nvPr>
            <p:ph type="title"/>
          </p:nvPr>
        </p:nvSpPr>
        <p:spPr/>
        <p:txBody>
          <a:bodyPr/>
          <a:lstStyle/>
          <a:p>
            <a:r>
              <a:rPr lang="en-US" dirty="0">
                <a:solidFill>
                  <a:srgbClr val="1D376C"/>
                </a:solidFill>
              </a:rPr>
              <a:t>Why have the Tianjin Biosecurity Guidelines? </a:t>
            </a:r>
          </a:p>
        </p:txBody>
      </p:sp>
      <p:sp>
        <p:nvSpPr>
          <p:cNvPr id="3" name="Content Placeholder 2">
            <a:extLst>
              <a:ext uri="{FF2B5EF4-FFF2-40B4-BE49-F238E27FC236}">
                <a16:creationId xmlns:a16="http://schemas.microsoft.com/office/drawing/2014/main" id="{A7FB4B89-43AF-4EF3-ADDA-B51FB4BC339D}"/>
              </a:ext>
            </a:extLst>
          </p:cNvPr>
          <p:cNvSpPr>
            <a:spLocks noGrp="1"/>
          </p:cNvSpPr>
          <p:nvPr>
            <p:ph idx="1"/>
          </p:nvPr>
        </p:nvSpPr>
        <p:spPr/>
        <p:txBody>
          <a:bodyPr/>
          <a:lstStyle/>
          <a:p>
            <a:r>
              <a:rPr lang="en-US" dirty="0">
                <a:solidFill>
                  <a:srgbClr val="31261D"/>
                </a:solidFill>
              </a:rPr>
              <a:t>Lack of a commonly accepted set of guiding principles for international biosecurity practices. </a:t>
            </a:r>
          </a:p>
          <a:p>
            <a:r>
              <a:rPr lang="en-US" dirty="0">
                <a:solidFill>
                  <a:srgbClr val="31261D"/>
                </a:solidFill>
              </a:rPr>
              <a:t>Rapid advances in biological sciences has expanded the need for norms that promote responsible research. </a:t>
            </a:r>
          </a:p>
          <a:p>
            <a:r>
              <a:rPr lang="en-US" dirty="0">
                <a:solidFill>
                  <a:srgbClr val="31261D"/>
                </a:solidFill>
              </a:rPr>
              <a:t>We need codes of conduct for biological scientists that support the great diversity of biological science conducted across disciplines. </a:t>
            </a:r>
          </a:p>
          <a:p>
            <a:r>
              <a:rPr lang="en-US" dirty="0">
                <a:solidFill>
                  <a:srgbClr val="31261D"/>
                </a:solidFill>
              </a:rPr>
              <a:t>The Guidelines provide a foundation for responsible conduct in the life sciences at the global level.</a:t>
            </a:r>
          </a:p>
        </p:txBody>
      </p:sp>
      <p:sp>
        <p:nvSpPr>
          <p:cNvPr id="4" name="Rectangle 3">
            <a:extLst>
              <a:ext uri="{FF2B5EF4-FFF2-40B4-BE49-F238E27FC236}">
                <a16:creationId xmlns:a16="http://schemas.microsoft.com/office/drawing/2014/main" id="{88B52EAB-879C-034B-910E-858D43795F26}"/>
              </a:ext>
            </a:extLst>
          </p:cNvPr>
          <p:cNvSpPr/>
          <p:nvPr/>
        </p:nvSpPr>
        <p:spPr>
          <a:xfrm>
            <a:off x="609600" y="1475109"/>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8DF0A4A-1288-EF41-AC82-4BAE504A57B2}"/>
              </a:ext>
            </a:extLst>
          </p:cNvPr>
          <p:cNvSpPr>
            <a:spLocks noGrp="1"/>
          </p:cNvSpPr>
          <p:nvPr>
            <p:ph type="sldNum" sz="quarter" idx="12"/>
          </p:nvPr>
        </p:nvSpPr>
        <p:spPr/>
        <p:txBody>
          <a:bodyPr/>
          <a:lstStyle/>
          <a:p>
            <a:fld id="{5414C28C-145C-4B8C-A7F6-F9586AE9C5BC}" type="slidenum">
              <a:rPr lang="en-US" smtClean="0"/>
              <a:t>3</a:t>
            </a:fld>
            <a:endParaRPr lang="en-US"/>
          </a:p>
        </p:txBody>
      </p:sp>
    </p:spTree>
    <p:extLst>
      <p:ext uri="{BB962C8B-B14F-4D97-AF65-F5344CB8AC3E}">
        <p14:creationId xmlns:p14="http://schemas.microsoft.com/office/powerpoint/2010/main" val="422726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9A76-DC76-4776-9CB9-FCA39DC4E6A9}"/>
              </a:ext>
            </a:extLst>
          </p:cNvPr>
          <p:cNvSpPr>
            <a:spLocks noGrp="1"/>
          </p:cNvSpPr>
          <p:nvPr>
            <p:ph type="title"/>
          </p:nvPr>
        </p:nvSpPr>
        <p:spPr/>
        <p:txBody>
          <a:bodyPr/>
          <a:lstStyle/>
          <a:p>
            <a:r>
              <a:rPr lang="en-US" dirty="0">
                <a:solidFill>
                  <a:srgbClr val="1D376C"/>
                </a:solidFill>
              </a:rPr>
              <a:t>Inspiration</a:t>
            </a:r>
            <a:endParaRPr lang="en-US" strike="sngStrike" dirty="0">
              <a:solidFill>
                <a:srgbClr val="1D376C"/>
              </a:solidFill>
            </a:endParaRPr>
          </a:p>
        </p:txBody>
      </p:sp>
      <p:sp>
        <p:nvSpPr>
          <p:cNvPr id="3" name="Content Placeholder 2">
            <a:extLst>
              <a:ext uri="{FF2B5EF4-FFF2-40B4-BE49-F238E27FC236}">
                <a16:creationId xmlns:a16="http://schemas.microsoft.com/office/drawing/2014/main" id="{D85D0F2A-8598-4B9C-B7BA-8D1C33CA6339}"/>
              </a:ext>
            </a:extLst>
          </p:cNvPr>
          <p:cNvSpPr>
            <a:spLocks noGrp="1"/>
          </p:cNvSpPr>
          <p:nvPr>
            <p:ph sz="half" idx="1"/>
          </p:nvPr>
        </p:nvSpPr>
        <p:spPr>
          <a:xfrm>
            <a:off x="838200" y="1825625"/>
            <a:ext cx="5181600" cy="4852326"/>
          </a:xfrm>
        </p:spPr>
        <p:txBody>
          <a:bodyPr>
            <a:normAutofit fontScale="55000" lnSpcReduction="20000"/>
          </a:bodyPr>
          <a:lstStyle/>
          <a:p>
            <a:pPr marL="0" indent="0">
              <a:lnSpc>
                <a:spcPct val="100000"/>
              </a:lnSpc>
              <a:buNone/>
            </a:pPr>
            <a:r>
              <a:rPr lang="en-US" sz="4200" dirty="0">
                <a:solidFill>
                  <a:srgbClr val="31261D"/>
                </a:solidFill>
              </a:rPr>
              <a:t>3 documents provided inspiration for the Tianjin Biosecurity Guidelines</a:t>
            </a:r>
          </a:p>
          <a:p>
            <a:pPr>
              <a:lnSpc>
                <a:spcPct val="100000"/>
              </a:lnSpc>
            </a:pPr>
            <a:r>
              <a:rPr lang="en-US" sz="4200" dirty="0">
                <a:solidFill>
                  <a:srgbClr val="31261D"/>
                </a:solidFill>
              </a:rPr>
              <a:t>In 2015, China and Pakistan proposed a draft code of conduct to the Biological and Toxin Weapons Convention (BWC). </a:t>
            </a:r>
          </a:p>
          <a:p>
            <a:pPr>
              <a:lnSpc>
                <a:spcPct val="100000"/>
              </a:lnSpc>
            </a:pPr>
            <a:r>
              <a:rPr lang="en-US" sz="4200" dirty="0">
                <a:solidFill>
                  <a:srgbClr val="31261D"/>
                </a:solidFill>
              </a:rPr>
              <a:t>The Hague Ethical Guidelines are a widely recognized set of ethical standards aimed to increase safety and security among chemistry practitioners. </a:t>
            </a:r>
          </a:p>
          <a:p>
            <a:pPr>
              <a:lnSpc>
                <a:spcPct val="100000"/>
              </a:lnSpc>
            </a:pPr>
            <a:r>
              <a:rPr lang="en-US" sz="4200" dirty="0">
                <a:solidFill>
                  <a:srgbClr val="31261D"/>
                </a:solidFill>
              </a:rPr>
              <a:t>The InterAcademy partnership published the</a:t>
            </a:r>
            <a:r>
              <a:rPr lang="en-US" sz="4200" strike="sngStrike" dirty="0">
                <a:solidFill>
                  <a:srgbClr val="31261D"/>
                </a:solidFill>
              </a:rPr>
              <a:t> </a:t>
            </a:r>
            <a:r>
              <a:rPr lang="en-US" sz="4200" dirty="0">
                <a:solidFill>
                  <a:srgbClr val="31261D"/>
                </a:solidFill>
              </a:rPr>
              <a:t>“Statement on Biosecurity” in 2005, it received endorsement from over 60 national academies of science.</a:t>
            </a:r>
            <a:endParaRPr lang="en-US" sz="4200" dirty="0"/>
          </a:p>
          <a:p>
            <a:endParaRPr lang="en-US" dirty="0"/>
          </a:p>
        </p:txBody>
      </p:sp>
      <p:sp>
        <p:nvSpPr>
          <p:cNvPr id="4" name="Rectangle 3">
            <a:extLst>
              <a:ext uri="{FF2B5EF4-FFF2-40B4-BE49-F238E27FC236}">
                <a16:creationId xmlns:a16="http://schemas.microsoft.com/office/drawing/2014/main" id="{DFD3C4D9-A585-2644-8076-197D3722D2FC}"/>
              </a:ext>
            </a:extLst>
          </p:cNvPr>
          <p:cNvSpPr/>
          <p:nvPr/>
        </p:nvSpPr>
        <p:spPr>
          <a:xfrm>
            <a:off x="609600" y="1475109"/>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6" descr="_MG_9590">
            <a:extLst>
              <a:ext uri="{FF2B5EF4-FFF2-40B4-BE49-F238E27FC236}">
                <a16:creationId xmlns:a16="http://schemas.microsoft.com/office/drawing/2014/main" id="{706D93FA-942B-1247-A94A-35A249BE8CB5}"/>
              </a:ext>
            </a:extLst>
          </p:cNvPr>
          <p:cNvPicPr>
            <a:picLocks noChangeAspect="1"/>
          </p:cNvPicPr>
          <p:nvPr/>
        </p:nvPicPr>
        <p:blipFill>
          <a:blip r:embed="rId2"/>
          <a:stretch>
            <a:fillRect/>
          </a:stretch>
        </p:blipFill>
        <p:spPr>
          <a:xfrm>
            <a:off x="6172200" y="2150084"/>
            <a:ext cx="3052935" cy="2037760"/>
          </a:xfrm>
          <a:prstGeom prst="rect">
            <a:avLst/>
          </a:prstGeom>
          <a:noFill/>
          <a:ln w="9525">
            <a:noFill/>
          </a:ln>
          <a:effectLst>
            <a:outerShdw blurRad="76200" dist="63500" dir="2700000" algn="tl" rotWithShape="0">
              <a:schemeClr val="bg2">
                <a:lumMod val="90000"/>
                <a:alpha val="50000"/>
              </a:schemeClr>
            </a:outerShdw>
          </a:effectLst>
        </p:spPr>
      </p:pic>
      <p:pic>
        <p:nvPicPr>
          <p:cNvPr id="7" name="图片 11">
            <a:extLst>
              <a:ext uri="{FF2B5EF4-FFF2-40B4-BE49-F238E27FC236}">
                <a16:creationId xmlns:a16="http://schemas.microsoft.com/office/drawing/2014/main" id="{60D07C7C-C211-1845-8179-DAF6B0391300}"/>
              </a:ext>
            </a:extLst>
          </p:cNvPr>
          <p:cNvPicPr>
            <a:picLocks noChangeAspect="1"/>
          </p:cNvPicPr>
          <p:nvPr/>
        </p:nvPicPr>
        <p:blipFill>
          <a:blip r:embed="rId3"/>
          <a:stretch>
            <a:fillRect/>
          </a:stretch>
        </p:blipFill>
        <p:spPr>
          <a:xfrm>
            <a:off x="8786049" y="2772762"/>
            <a:ext cx="3062929" cy="2037760"/>
          </a:xfrm>
          <a:prstGeom prst="rect">
            <a:avLst/>
          </a:prstGeom>
          <a:effectLst>
            <a:outerShdw blurRad="76200" dist="63500" dir="2700000" algn="tl" rotWithShape="0">
              <a:schemeClr val="bg2">
                <a:lumMod val="90000"/>
                <a:alpha val="50000"/>
              </a:schemeClr>
            </a:outerShdw>
          </a:effectLst>
        </p:spPr>
      </p:pic>
      <p:sp>
        <p:nvSpPr>
          <p:cNvPr id="9" name="TextBox 8">
            <a:extLst>
              <a:ext uri="{FF2B5EF4-FFF2-40B4-BE49-F238E27FC236}">
                <a16:creationId xmlns:a16="http://schemas.microsoft.com/office/drawing/2014/main" id="{019B10C9-7548-D449-9ED7-F25309B07324}"/>
              </a:ext>
            </a:extLst>
          </p:cNvPr>
          <p:cNvSpPr txBox="1"/>
          <p:nvPr/>
        </p:nvSpPr>
        <p:spPr>
          <a:xfrm>
            <a:off x="6172200" y="1817859"/>
            <a:ext cx="2085310" cy="276999"/>
          </a:xfrm>
          <a:prstGeom prst="rect">
            <a:avLst/>
          </a:prstGeom>
          <a:noFill/>
        </p:spPr>
        <p:txBody>
          <a:bodyPr wrap="square" rtlCol="0">
            <a:spAutoFit/>
          </a:bodyPr>
          <a:lstStyle/>
          <a:p>
            <a:r>
              <a:rPr kumimoji="1" lang="en-US" altLang="zh-CN" sz="1200" b="1" dirty="0">
                <a:solidFill>
                  <a:srgbClr val="31261D"/>
                </a:solidFill>
                <a:latin typeface="+mj-lt"/>
                <a:cs typeface="Times New Roman" panose="02020703060505090304" pitchFamily="18" charset="0"/>
              </a:rPr>
              <a:t>2018 Int’l Workshop in Tianjin</a:t>
            </a:r>
            <a:endParaRPr kumimoji="1" lang="zh-CN" altLang="en-US" sz="1200" b="1" dirty="0">
              <a:solidFill>
                <a:srgbClr val="31261D"/>
              </a:solidFill>
              <a:latin typeface="+mj-lt"/>
              <a:cs typeface="Times New Roman" panose="02020703060505090304" pitchFamily="18" charset="0"/>
            </a:endParaRPr>
          </a:p>
        </p:txBody>
      </p:sp>
      <p:sp>
        <p:nvSpPr>
          <p:cNvPr id="10" name="TextBox 9">
            <a:extLst>
              <a:ext uri="{FF2B5EF4-FFF2-40B4-BE49-F238E27FC236}">
                <a16:creationId xmlns:a16="http://schemas.microsoft.com/office/drawing/2014/main" id="{BD63C19A-3701-D742-AEF4-9D068681C734}"/>
              </a:ext>
            </a:extLst>
          </p:cNvPr>
          <p:cNvSpPr txBox="1"/>
          <p:nvPr/>
        </p:nvSpPr>
        <p:spPr>
          <a:xfrm>
            <a:off x="9301335" y="2499448"/>
            <a:ext cx="2648941" cy="276999"/>
          </a:xfrm>
          <a:prstGeom prst="rect">
            <a:avLst/>
          </a:prstGeom>
          <a:noFill/>
        </p:spPr>
        <p:txBody>
          <a:bodyPr wrap="square" rtlCol="0">
            <a:spAutoFit/>
          </a:bodyPr>
          <a:lstStyle/>
          <a:p>
            <a:r>
              <a:rPr kumimoji="1" lang="en-US" altLang="zh-CN" sz="1200" b="1" dirty="0">
                <a:solidFill>
                  <a:srgbClr val="31261D"/>
                </a:solidFill>
                <a:latin typeface="+mj-lt"/>
                <a:cs typeface="Times New Roman" panose="02020703060505090304" pitchFamily="18" charset="0"/>
              </a:rPr>
              <a:t>2018 BWC MX2</a:t>
            </a:r>
            <a:endParaRPr kumimoji="1" lang="zh-CN" altLang="en-US" sz="1200" b="1" dirty="0">
              <a:solidFill>
                <a:srgbClr val="31261D"/>
              </a:solidFill>
              <a:latin typeface="+mj-lt"/>
              <a:cs typeface="Times New Roman" panose="02020703060505090304" pitchFamily="18" charset="0"/>
            </a:endParaRPr>
          </a:p>
        </p:txBody>
      </p:sp>
      <p:sp>
        <p:nvSpPr>
          <p:cNvPr id="11" name="Slide Number Placeholder 10">
            <a:extLst>
              <a:ext uri="{FF2B5EF4-FFF2-40B4-BE49-F238E27FC236}">
                <a16:creationId xmlns:a16="http://schemas.microsoft.com/office/drawing/2014/main" id="{1B7D348B-9E8C-4B43-8392-76A0F502A13A}"/>
              </a:ext>
            </a:extLst>
          </p:cNvPr>
          <p:cNvSpPr>
            <a:spLocks noGrp="1"/>
          </p:cNvSpPr>
          <p:nvPr>
            <p:ph type="sldNum" sz="quarter" idx="12"/>
          </p:nvPr>
        </p:nvSpPr>
        <p:spPr/>
        <p:txBody>
          <a:bodyPr/>
          <a:lstStyle/>
          <a:p>
            <a:fld id="{5414C28C-145C-4B8C-A7F6-F9586AE9C5BC}" type="slidenum">
              <a:rPr lang="en-US" smtClean="0"/>
              <a:t>4</a:t>
            </a:fld>
            <a:endParaRPr lang="en-US"/>
          </a:p>
        </p:txBody>
      </p:sp>
      <p:pic>
        <p:nvPicPr>
          <p:cNvPr id="8" name="图片 3">
            <a:extLst>
              <a:ext uri="{FF2B5EF4-FFF2-40B4-BE49-F238E27FC236}">
                <a16:creationId xmlns:a16="http://schemas.microsoft.com/office/drawing/2014/main" id="{3BC2632F-5597-AD47-8616-5C59840C720C}"/>
              </a:ext>
            </a:extLst>
          </p:cNvPr>
          <p:cNvPicPr>
            <a:picLocks noChangeAspect="1"/>
          </p:cNvPicPr>
          <p:nvPr/>
        </p:nvPicPr>
        <p:blipFill rotWithShape="1">
          <a:blip r:embed="rId4"/>
          <a:srcRect l="3865" t="25652" r="4402" b="25433"/>
          <a:stretch/>
        </p:blipFill>
        <p:spPr>
          <a:xfrm>
            <a:off x="6835382" y="4318190"/>
            <a:ext cx="3130867" cy="2359761"/>
          </a:xfrm>
          <a:prstGeom prst="rect">
            <a:avLst/>
          </a:prstGeom>
          <a:effectLst>
            <a:outerShdw blurRad="76200" dist="63500" dir="2700000" algn="tl" rotWithShape="0">
              <a:schemeClr val="bg2">
                <a:lumMod val="90000"/>
                <a:alpha val="50000"/>
              </a:schemeClr>
            </a:outerShdw>
          </a:effectLst>
        </p:spPr>
      </p:pic>
    </p:spTree>
    <p:extLst>
      <p:ext uri="{BB962C8B-B14F-4D97-AF65-F5344CB8AC3E}">
        <p14:creationId xmlns:p14="http://schemas.microsoft.com/office/powerpoint/2010/main" val="203912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46CE35-31C0-8044-A6FD-668B23922C04}"/>
              </a:ext>
            </a:extLst>
          </p:cNvPr>
          <p:cNvSpPr txBox="1"/>
          <p:nvPr/>
        </p:nvSpPr>
        <p:spPr>
          <a:xfrm>
            <a:off x="-235974" y="1341716"/>
            <a:ext cx="2890684" cy="3170099"/>
          </a:xfrm>
          <a:prstGeom prst="rect">
            <a:avLst/>
          </a:prstGeom>
          <a:noFill/>
        </p:spPr>
        <p:txBody>
          <a:bodyPr wrap="square" rtlCol="0">
            <a:spAutoFit/>
          </a:bodyPr>
          <a:lstStyle/>
          <a:p>
            <a:r>
              <a:rPr lang="en-US" sz="20000" b="1" i="1" dirty="0">
                <a:solidFill>
                  <a:schemeClr val="accent5">
                    <a:lumMod val="20000"/>
                    <a:lumOff val="80000"/>
                    <a:alpha val="50000"/>
                  </a:schemeClr>
                </a:solidFill>
                <a:latin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90AB2206-242D-4CD4-B175-31CFCAC5486E}"/>
              </a:ext>
            </a:extLst>
          </p:cNvPr>
          <p:cNvSpPr>
            <a:spLocks noGrp="1"/>
          </p:cNvSpPr>
          <p:nvPr>
            <p:ph type="title"/>
          </p:nvPr>
        </p:nvSpPr>
        <p:spPr/>
        <p:txBody>
          <a:bodyPr anchor="t" anchorCtr="0"/>
          <a:lstStyle/>
          <a:p>
            <a:r>
              <a:rPr lang="en-US" dirty="0">
                <a:solidFill>
                  <a:srgbClr val="1D376C"/>
                </a:solidFill>
              </a:rPr>
              <a:t>The Tianjin Biosecurity Guidelines for Codes of Conduct for Scientists </a:t>
            </a:r>
          </a:p>
        </p:txBody>
      </p:sp>
      <p:sp>
        <p:nvSpPr>
          <p:cNvPr id="3" name="Content Placeholder 2">
            <a:extLst>
              <a:ext uri="{FF2B5EF4-FFF2-40B4-BE49-F238E27FC236}">
                <a16:creationId xmlns:a16="http://schemas.microsoft.com/office/drawing/2014/main" id="{84FD7B9E-7270-4F50-B8C2-D283BC787E1A}"/>
              </a:ext>
            </a:extLst>
          </p:cNvPr>
          <p:cNvSpPr>
            <a:spLocks noGrp="1"/>
          </p:cNvSpPr>
          <p:nvPr>
            <p:ph idx="1"/>
          </p:nvPr>
        </p:nvSpPr>
        <p:spPr>
          <a:xfrm>
            <a:off x="838200" y="1948457"/>
            <a:ext cx="10515600" cy="4667250"/>
          </a:xfrm>
        </p:spPr>
        <p:txBody>
          <a:bodyPr>
            <a:normAutofit fontScale="85000" lnSpcReduction="20000"/>
          </a:bodyPr>
          <a:lstStyle/>
          <a:p>
            <a:pPr marL="0" indent="0">
              <a:lnSpc>
                <a:spcPct val="100000"/>
              </a:lnSpc>
              <a:buNone/>
            </a:pPr>
            <a:r>
              <a:rPr lang="en-US" sz="2600" b="1" dirty="0">
                <a:solidFill>
                  <a:srgbClr val="31261D"/>
                </a:solidFill>
              </a:rPr>
              <a:t>Preamble: </a:t>
            </a:r>
            <a:r>
              <a:rPr lang="en-US" sz="2600" dirty="0">
                <a:solidFill>
                  <a:srgbClr val="31261D"/>
                </a:solidFill>
              </a:rPr>
              <a:t>Advances in the biological sciences bring about wellbeing for humanity, but the same advances could be misused, particularly for the development and proliferation of biological weapons. To promote a culture of responsibility and guard against such misuse, all scientists, research institutions, and governments are encouraged to incorporate elements from the Tianjin Biosecurity Guidelines for Codes of Conduct for Scientists in their national and institutional practices, protocols, and regulations. The ultimate aim is to prevent misuse of bioscience research without hindering beneficial outcomes, in accordance with the articles and norms of the Biological and Toxin Weapons Convention (BWC), and in advancement of progress towards achieving the UN Sustainable Development Goals.</a:t>
            </a:r>
          </a:p>
          <a:p>
            <a:pPr marL="0" indent="0">
              <a:lnSpc>
                <a:spcPct val="100000"/>
              </a:lnSpc>
              <a:buNone/>
            </a:pPr>
            <a:br>
              <a:rPr lang="en-US" sz="2600" dirty="0">
                <a:solidFill>
                  <a:srgbClr val="31261D"/>
                </a:solidFill>
              </a:rPr>
            </a:br>
            <a:r>
              <a:rPr lang="en-US" sz="2600" dirty="0">
                <a:solidFill>
                  <a:srgbClr val="31261D"/>
                </a:solidFill>
              </a:rPr>
              <a:t>For purposes of this document, “scientists” are practitioners engaged in work that includes biological science, including those involved in funding, education, and training; research and development (in the public and private sectors); project planning, management, dissemination, and oversight.</a:t>
            </a:r>
          </a:p>
        </p:txBody>
      </p:sp>
      <p:sp>
        <p:nvSpPr>
          <p:cNvPr id="4" name="Rectangle 3">
            <a:extLst>
              <a:ext uri="{FF2B5EF4-FFF2-40B4-BE49-F238E27FC236}">
                <a16:creationId xmlns:a16="http://schemas.microsoft.com/office/drawing/2014/main" id="{9B07D071-A4C7-4746-98F7-9C4662EA8CFF}"/>
              </a:ext>
            </a:extLst>
          </p:cNvPr>
          <p:cNvSpPr/>
          <p:nvPr/>
        </p:nvSpPr>
        <p:spPr>
          <a:xfrm>
            <a:off x="609600" y="1679828"/>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59ED37A-D1D3-124F-9DD3-3DAA272D61B7}"/>
              </a:ext>
            </a:extLst>
          </p:cNvPr>
          <p:cNvSpPr>
            <a:spLocks noGrp="1"/>
          </p:cNvSpPr>
          <p:nvPr>
            <p:ph type="sldNum" sz="quarter" idx="12"/>
          </p:nvPr>
        </p:nvSpPr>
        <p:spPr/>
        <p:txBody>
          <a:bodyPr/>
          <a:lstStyle/>
          <a:p>
            <a:fld id="{5414C28C-145C-4B8C-A7F6-F9586AE9C5BC}" type="slidenum">
              <a:rPr lang="en-US" smtClean="0"/>
              <a:t>5</a:t>
            </a:fld>
            <a:endParaRPr lang="en-US"/>
          </a:p>
        </p:txBody>
      </p:sp>
      <p:sp>
        <p:nvSpPr>
          <p:cNvPr id="7" name="TextBox 6">
            <a:extLst>
              <a:ext uri="{FF2B5EF4-FFF2-40B4-BE49-F238E27FC236}">
                <a16:creationId xmlns:a16="http://schemas.microsoft.com/office/drawing/2014/main" id="{4AFAF9E5-A1A3-A741-8EC5-A029CA5EF420}"/>
              </a:ext>
            </a:extLst>
          </p:cNvPr>
          <p:cNvSpPr txBox="1"/>
          <p:nvPr/>
        </p:nvSpPr>
        <p:spPr>
          <a:xfrm>
            <a:off x="10594257" y="2926765"/>
            <a:ext cx="2890684" cy="3170099"/>
          </a:xfrm>
          <a:prstGeom prst="rect">
            <a:avLst/>
          </a:prstGeom>
          <a:noFill/>
        </p:spPr>
        <p:txBody>
          <a:bodyPr wrap="square" rtlCol="0">
            <a:spAutoFit/>
          </a:bodyPr>
          <a:lstStyle/>
          <a:p>
            <a:r>
              <a:rPr lang="en-US" sz="20000" b="1" i="1" dirty="0">
                <a:solidFill>
                  <a:schemeClr val="accent5">
                    <a:lumMod val="20000"/>
                    <a:lumOff val="80000"/>
                    <a:alpha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93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69F3-7C3E-4924-9527-1332B04D76EB}"/>
              </a:ext>
            </a:extLst>
          </p:cNvPr>
          <p:cNvSpPr>
            <a:spLocks noGrp="1"/>
          </p:cNvSpPr>
          <p:nvPr>
            <p:ph type="title"/>
          </p:nvPr>
        </p:nvSpPr>
        <p:spPr/>
        <p:txBody>
          <a:bodyPr anchor="t" anchorCtr="0"/>
          <a:lstStyle/>
          <a:p>
            <a:r>
              <a:rPr lang="en-US" dirty="0">
                <a:solidFill>
                  <a:srgbClr val="1D376C"/>
                </a:solidFill>
              </a:rPr>
              <a:t>The Tianjin Biosecurity Guidelines for Codes of Conduct for Scientists </a:t>
            </a:r>
          </a:p>
        </p:txBody>
      </p:sp>
      <p:sp>
        <p:nvSpPr>
          <p:cNvPr id="3" name="Content Placeholder 2">
            <a:extLst>
              <a:ext uri="{FF2B5EF4-FFF2-40B4-BE49-F238E27FC236}">
                <a16:creationId xmlns:a16="http://schemas.microsoft.com/office/drawing/2014/main" id="{405F60B8-C619-4B5D-8157-718D46696B00}"/>
              </a:ext>
            </a:extLst>
          </p:cNvPr>
          <p:cNvSpPr>
            <a:spLocks noGrp="1"/>
          </p:cNvSpPr>
          <p:nvPr>
            <p:ph idx="1"/>
          </p:nvPr>
        </p:nvSpPr>
        <p:spPr>
          <a:xfrm>
            <a:off x="1341120" y="1825625"/>
            <a:ext cx="10012680" cy="4351338"/>
          </a:xfrm>
        </p:spPr>
        <p:txBody>
          <a:bodyPr>
            <a:normAutofit fontScale="25000" lnSpcReduction="20000"/>
          </a:bodyPr>
          <a:lstStyle/>
          <a:p>
            <a:pPr marL="514350" indent="-514350">
              <a:lnSpc>
                <a:spcPct val="100000"/>
              </a:lnSpc>
              <a:buAutoNum type="arabicPeriod"/>
            </a:pPr>
            <a:r>
              <a:rPr lang="en-US" sz="8600" b="1" dirty="0">
                <a:solidFill>
                  <a:srgbClr val="31261D"/>
                </a:solidFill>
              </a:rPr>
              <a:t>Ethical Standards: </a:t>
            </a:r>
            <a:r>
              <a:rPr lang="en-US" sz="8600" dirty="0">
                <a:solidFill>
                  <a:srgbClr val="31261D"/>
                </a:solidFill>
              </a:rPr>
              <a:t>Scientists should respect human life and relevant social ethics. They have a special responsibility to use biosciences for peaceful purposes that benefit humankind, to promote a culture of responsible conduct in biosciences and to guard against the misuse of science for malicious purposes, including harm to the environment. </a:t>
            </a:r>
          </a:p>
          <a:p>
            <a:pPr marL="514350" indent="-514350">
              <a:lnSpc>
                <a:spcPct val="100000"/>
              </a:lnSpc>
              <a:buAutoNum type="arabicPeriod"/>
            </a:pPr>
            <a:r>
              <a:rPr lang="en-US" sz="8600" b="1" dirty="0">
                <a:solidFill>
                  <a:srgbClr val="31261D"/>
                </a:solidFill>
              </a:rPr>
              <a:t>Laws and Norms: </a:t>
            </a:r>
            <a:r>
              <a:rPr lang="en-US" sz="8600" dirty="0">
                <a:solidFill>
                  <a:srgbClr val="31261D"/>
                </a:solidFill>
              </a:rPr>
              <a:t>Scientists should be aware of and observe applicable domestic laws and regulations, international legal instruments, and norms relating to biological research, including those on the prohibition of biological weapons. Scientists and their professional bodies are encouraged to contribute to the establishment and further development and strengthening of relevant legislation</a:t>
            </a:r>
          </a:p>
          <a:p>
            <a:pPr marL="514350" indent="-514350">
              <a:lnSpc>
                <a:spcPct val="100000"/>
              </a:lnSpc>
              <a:buAutoNum type="arabicPeriod"/>
            </a:pPr>
            <a:r>
              <a:rPr lang="en-US" sz="8600" b="1" dirty="0">
                <a:solidFill>
                  <a:srgbClr val="31261D"/>
                </a:solidFill>
              </a:rPr>
              <a:t>Responsible Conduct of Research:</a:t>
            </a:r>
            <a:r>
              <a:rPr lang="en-US" sz="8600" dirty="0">
                <a:solidFill>
                  <a:srgbClr val="31261D"/>
                </a:solidFill>
              </a:rPr>
              <a:t> Scientists should promote scientific integrity and strive to prevent misconduct in research. They should be aware of the multiple applications of biological sciences, including their potential use for developing biological weapons. Measures should be taken to prevent the misuse and negative impacts of biological products, data, expertise, or equipment.</a:t>
            </a:r>
          </a:p>
          <a:p>
            <a:endParaRPr lang="en-US" dirty="0"/>
          </a:p>
        </p:txBody>
      </p:sp>
      <p:sp>
        <p:nvSpPr>
          <p:cNvPr id="4" name="Rectangle 3">
            <a:extLst>
              <a:ext uri="{FF2B5EF4-FFF2-40B4-BE49-F238E27FC236}">
                <a16:creationId xmlns:a16="http://schemas.microsoft.com/office/drawing/2014/main" id="{4F106559-E4F3-9C45-B21A-37CA861D40FA}"/>
              </a:ext>
            </a:extLst>
          </p:cNvPr>
          <p:cNvSpPr/>
          <p:nvPr/>
        </p:nvSpPr>
        <p:spPr>
          <a:xfrm>
            <a:off x="609600" y="1679828"/>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22EDA96-37C3-7A4A-BB85-819A52D73763}"/>
              </a:ext>
            </a:extLst>
          </p:cNvPr>
          <p:cNvSpPr>
            <a:spLocks noGrp="1"/>
          </p:cNvSpPr>
          <p:nvPr>
            <p:ph type="sldNum" sz="quarter" idx="12"/>
          </p:nvPr>
        </p:nvSpPr>
        <p:spPr/>
        <p:txBody>
          <a:bodyPr/>
          <a:lstStyle/>
          <a:p>
            <a:fld id="{5414C28C-145C-4B8C-A7F6-F9586AE9C5BC}" type="slidenum">
              <a:rPr lang="en-US" smtClean="0"/>
              <a:t>6</a:t>
            </a:fld>
            <a:endParaRPr lang="en-US"/>
          </a:p>
        </p:txBody>
      </p:sp>
      <p:pic>
        <p:nvPicPr>
          <p:cNvPr id="7" name="Picture 6" descr="Icon&#10;&#10;Description automatically generated">
            <a:extLst>
              <a:ext uri="{FF2B5EF4-FFF2-40B4-BE49-F238E27FC236}">
                <a16:creationId xmlns:a16="http://schemas.microsoft.com/office/drawing/2014/main" id="{2B540095-454A-F648-B927-F93B378F7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88972"/>
            <a:ext cx="731520" cy="731520"/>
          </a:xfrm>
          <a:prstGeom prst="rect">
            <a:avLst/>
          </a:prstGeom>
        </p:spPr>
      </p:pic>
      <p:pic>
        <p:nvPicPr>
          <p:cNvPr id="8" name="Picture 7">
            <a:extLst>
              <a:ext uri="{FF2B5EF4-FFF2-40B4-BE49-F238E27FC236}">
                <a16:creationId xmlns:a16="http://schemas.microsoft.com/office/drawing/2014/main" id="{38A8FBC7-C8B2-774F-9EBE-E47D3AB8C5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3133715"/>
            <a:ext cx="731520" cy="731520"/>
          </a:xfrm>
          <a:prstGeom prst="rect">
            <a:avLst/>
          </a:prstGeom>
        </p:spPr>
      </p:pic>
      <p:pic>
        <p:nvPicPr>
          <p:cNvPr id="9" name="Picture 8">
            <a:extLst>
              <a:ext uri="{FF2B5EF4-FFF2-40B4-BE49-F238E27FC236}">
                <a16:creationId xmlns:a16="http://schemas.microsoft.com/office/drawing/2014/main" id="{D41BA69B-B8BD-B54E-8780-F5B677097B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 y="4587607"/>
            <a:ext cx="731520" cy="731520"/>
          </a:xfrm>
          <a:prstGeom prst="rect">
            <a:avLst/>
          </a:prstGeom>
        </p:spPr>
      </p:pic>
    </p:spTree>
    <p:extLst>
      <p:ext uri="{BB962C8B-B14F-4D97-AF65-F5344CB8AC3E}">
        <p14:creationId xmlns:p14="http://schemas.microsoft.com/office/powerpoint/2010/main" val="251112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46CE-A65E-4EBC-B5EE-0546F17BD45F}"/>
              </a:ext>
            </a:extLst>
          </p:cNvPr>
          <p:cNvSpPr>
            <a:spLocks noGrp="1"/>
          </p:cNvSpPr>
          <p:nvPr>
            <p:ph type="title"/>
          </p:nvPr>
        </p:nvSpPr>
        <p:spPr/>
        <p:txBody>
          <a:bodyPr/>
          <a:lstStyle/>
          <a:p>
            <a:r>
              <a:rPr lang="en-US" dirty="0">
                <a:solidFill>
                  <a:srgbClr val="1D376C"/>
                </a:solidFill>
              </a:rPr>
              <a:t>The Tianjin Biosecurity Guidelines for Codes of Conduct for Scientists </a:t>
            </a:r>
          </a:p>
        </p:txBody>
      </p:sp>
      <p:sp>
        <p:nvSpPr>
          <p:cNvPr id="3" name="Content Placeholder 2">
            <a:extLst>
              <a:ext uri="{FF2B5EF4-FFF2-40B4-BE49-F238E27FC236}">
                <a16:creationId xmlns:a16="http://schemas.microsoft.com/office/drawing/2014/main" id="{4220250C-A430-438F-9C3C-76B619558C7E}"/>
              </a:ext>
            </a:extLst>
          </p:cNvPr>
          <p:cNvSpPr>
            <a:spLocks noGrp="1"/>
          </p:cNvSpPr>
          <p:nvPr>
            <p:ph idx="1"/>
          </p:nvPr>
        </p:nvSpPr>
        <p:spPr>
          <a:xfrm>
            <a:off x="1341120" y="1825625"/>
            <a:ext cx="10012680" cy="4351338"/>
          </a:xfrm>
        </p:spPr>
        <p:txBody>
          <a:bodyPr>
            <a:noAutofit/>
          </a:bodyPr>
          <a:lstStyle/>
          <a:p>
            <a:pPr marL="514350" indent="-514350">
              <a:lnSpc>
                <a:spcPct val="80000"/>
              </a:lnSpc>
              <a:buFont typeface="+mj-lt"/>
              <a:buAutoNum type="arabicPeriod" startAt="4"/>
            </a:pPr>
            <a:r>
              <a:rPr lang="en-US" sz="2200" b="1" dirty="0">
                <a:solidFill>
                  <a:srgbClr val="31261D"/>
                </a:solidFill>
              </a:rPr>
              <a:t>Respect for Research Participants:</a:t>
            </a:r>
            <a:r>
              <a:rPr lang="en-US" sz="2200" dirty="0">
                <a:solidFill>
                  <a:srgbClr val="31261D"/>
                </a:solidFill>
              </a:rPr>
              <a:t> Scientists have a responsibility to protect the welfare of both human and non-human research participants and to apply the highest ethical standards in research conduct, with full respect for the subjects of research. </a:t>
            </a:r>
          </a:p>
          <a:p>
            <a:pPr marL="514350" indent="-514350">
              <a:lnSpc>
                <a:spcPct val="80000"/>
              </a:lnSpc>
              <a:buFont typeface="+mj-lt"/>
              <a:buAutoNum type="arabicPeriod" startAt="4"/>
            </a:pPr>
            <a:r>
              <a:rPr lang="en-US" sz="2200" b="1" dirty="0">
                <a:solidFill>
                  <a:srgbClr val="31261D"/>
                </a:solidFill>
              </a:rPr>
              <a:t>Research Process Management: </a:t>
            </a:r>
            <a:r>
              <a:rPr lang="en-US" sz="2200" dirty="0">
                <a:solidFill>
                  <a:srgbClr val="31261D"/>
                </a:solidFill>
              </a:rPr>
              <a:t>Scientists should identify and manage potential risks when they pursue the benefits of biological research and processes. They should consider potential biosecurity concerns at all stages of scientific research. Scientists and scientific institutions should put in place oversight mechanisms and operational rules to prevent, mitigate, and respond to risks, and establish a culture of safety and security. </a:t>
            </a:r>
          </a:p>
          <a:p>
            <a:pPr marL="514350" indent="-514350">
              <a:lnSpc>
                <a:spcPct val="80000"/>
              </a:lnSpc>
              <a:buFont typeface="+mj-lt"/>
              <a:buAutoNum type="arabicPeriod" startAt="4"/>
            </a:pPr>
            <a:r>
              <a:rPr lang="en-US" sz="2200" b="1" dirty="0">
                <a:solidFill>
                  <a:srgbClr val="31261D"/>
                </a:solidFill>
              </a:rPr>
              <a:t>Education and Training: </a:t>
            </a:r>
            <a:r>
              <a:rPr lang="en-US" sz="2200" dirty="0">
                <a:solidFill>
                  <a:srgbClr val="31261D"/>
                </a:solidFill>
              </a:rPr>
              <a:t>Scientists, along with their professional associations in industry and academia , should work to maintain a well-educated, fully trained scientific community that is well versed in relevant laws, regulations, international obligations and norms. Education and training of staff at all levels should consider the input of experts from multiple fields, including social and human sciences, to provide a more robust understanding of the implications of biological research. Scientists should receive ethical training on a regular basis. </a:t>
            </a:r>
          </a:p>
        </p:txBody>
      </p:sp>
      <p:sp>
        <p:nvSpPr>
          <p:cNvPr id="4" name="Rectangle 3">
            <a:extLst>
              <a:ext uri="{FF2B5EF4-FFF2-40B4-BE49-F238E27FC236}">
                <a16:creationId xmlns:a16="http://schemas.microsoft.com/office/drawing/2014/main" id="{71F76AC3-A78B-1441-AB92-3896562AEE5A}"/>
              </a:ext>
            </a:extLst>
          </p:cNvPr>
          <p:cNvSpPr/>
          <p:nvPr/>
        </p:nvSpPr>
        <p:spPr>
          <a:xfrm>
            <a:off x="609600" y="1679828"/>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D91BE96-C847-0440-ADAE-1C52CA1DE140}"/>
              </a:ext>
            </a:extLst>
          </p:cNvPr>
          <p:cNvSpPr>
            <a:spLocks noGrp="1"/>
          </p:cNvSpPr>
          <p:nvPr>
            <p:ph type="sldNum" sz="quarter" idx="12"/>
          </p:nvPr>
        </p:nvSpPr>
        <p:spPr/>
        <p:txBody>
          <a:bodyPr/>
          <a:lstStyle/>
          <a:p>
            <a:fld id="{5414C28C-145C-4B8C-A7F6-F9586AE9C5BC}" type="slidenum">
              <a:rPr lang="en-US" smtClean="0"/>
              <a:t>7</a:t>
            </a:fld>
            <a:endParaRPr lang="en-US"/>
          </a:p>
        </p:txBody>
      </p:sp>
      <p:pic>
        <p:nvPicPr>
          <p:cNvPr id="6" name="Picture 5">
            <a:extLst>
              <a:ext uri="{FF2B5EF4-FFF2-40B4-BE49-F238E27FC236}">
                <a16:creationId xmlns:a16="http://schemas.microsoft.com/office/drawing/2014/main" id="{511E36C6-57AF-814B-B7A3-DC4F27B155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 y="1688972"/>
            <a:ext cx="731520" cy="731520"/>
          </a:xfrm>
          <a:prstGeom prst="rect">
            <a:avLst/>
          </a:prstGeom>
        </p:spPr>
      </p:pic>
      <p:pic>
        <p:nvPicPr>
          <p:cNvPr id="7" name="Picture 6">
            <a:extLst>
              <a:ext uri="{FF2B5EF4-FFF2-40B4-BE49-F238E27FC236}">
                <a16:creationId xmlns:a16="http://schemas.microsoft.com/office/drawing/2014/main" id="{205401BE-20AE-C048-93F3-DFBBB2FCAF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2866811"/>
            <a:ext cx="731520" cy="731520"/>
          </a:xfrm>
          <a:prstGeom prst="rect">
            <a:avLst/>
          </a:prstGeom>
        </p:spPr>
      </p:pic>
      <p:pic>
        <p:nvPicPr>
          <p:cNvPr id="8" name="Picture 7">
            <a:extLst>
              <a:ext uri="{FF2B5EF4-FFF2-40B4-BE49-F238E27FC236}">
                <a16:creationId xmlns:a16="http://schemas.microsoft.com/office/drawing/2014/main" id="{63D6345F-E727-7C40-ABDB-05CB6C5D2A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 y="4615983"/>
            <a:ext cx="731520" cy="731520"/>
          </a:xfrm>
          <a:prstGeom prst="rect">
            <a:avLst/>
          </a:prstGeom>
        </p:spPr>
      </p:pic>
    </p:spTree>
    <p:extLst>
      <p:ext uri="{BB962C8B-B14F-4D97-AF65-F5344CB8AC3E}">
        <p14:creationId xmlns:p14="http://schemas.microsoft.com/office/powerpoint/2010/main" val="258006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F07B-08FF-4B7A-B2FC-7188601ED4AC}"/>
              </a:ext>
            </a:extLst>
          </p:cNvPr>
          <p:cNvSpPr>
            <a:spLocks noGrp="1"/>
          </p:cNvSpPr>
          <p:nvPr>
            <p:ph type="title"/>
          </p:nvPr>
        </p:nvSpPr>
        <p:spPr/>
        <p:txBody>
          <a:bodyPr/>
          <a:lstStyle/>
          <a:p>
            <a:r>
              <a:rPr lang="en-US" dirty="0">
                <a:solidFill>
                  <a:srgbClr val="1D376C"/>
                </a:solidFill>
              </a:rPr>
              <a:t>The Tianjin Biosecurity Guidelines for Codes of Conduct for Scientists </a:t>
            </a:r>
          </a:p>
        </p:txBody>
      </p:sp>
      <p:sp>
        <p:nvSpPr>
          <p:cNvPr id="3" name="Content Placeholder 2">
            <a:extLst>
              <a:ext uri="{FF2B5EF4-FFF2-40B4-BE49-F238E27FC236}">
                <a16:creationId xmlns:a16="http://schemas.microsoft.com/office/drawing/2014/main" id="{F0398384-0349-48A1-A179-5C11AF64CB8F}"/>
              </a:ext>
            </a:extLst>
          </p:cNvPr>
          <p:cNvSpPr>
            <a:spLocks noGrp="1"/>
          </p:cNvSpPr>
          <p:nvPr>
            <p:ph idx="1"/>
          </p:nvPr>
        </p:nvSpPr>
        <p:spPr>
          <a:xfrm>
            <a:off x="1341120" y="1825625"/>
            <a:ext cx="10012680" cy="4351338"/>
          </a:xfrm>
        </p:spPr>
        <p:txBody>
          <a:bodyPr anchor="ctr" anchorCtr="0">
            <a:noAutofit/>
          </a:bodyPr>
          <a:lstStyle/>
          <a:p>
            <a:pPr marL="514350" indent="-514350">
              <a:lnSpc>
                <a:spcPct val="80000"/>
              </a:lnSpc>
              <a:buFont typeface="+mj-lt"/>
              <a:buAutoNum type="arabicPeriod" startAt="7"/>
            </a:pPr>
            <a:r>
              <a:rPr lang="en-US" sz="2200" b="1" dirty="0">
                <a:solidFill>
                  <a:srgbClr val="31261D"/>
                </a:solidFill>
              </a:rPr>
              <a:t>Research Findings Dissemination: </a:t>
            </a:r>
            <a:r>
              <a:rPr lang="en-US" sz="2200" dirty="0">
                <a:solidFill>
                  <a:srgbClr val="31261D"/>
                </a:solidFill>
              </a:rPr>
              <a:t>Scientists should be aware of potential biosecurity risks that might result from deliberate misuse of their research. Scientists and scientific journals should strike a balance when disseminating research findings between maximizing benefits and minimizing harm and communicate widely the beneficial aspects of research while minimizing potential risks that could result from such publication.</a:t>
            </a:r>
          </a:p>
          <a:p>
            <a:pPr marL="514350" indent="-514350">
              <a:lnSpc>
                <a:spcPct val="80000"/>
              </a:lnSpc>
              <a:buFont typeface="+mj-lt"/>
              <a:buAutoNum type="arabicPeriod" startAt="7"/>
            </a:pPr>
            <a:r>
              <a:rPr lang="en-US" sz="2200" b="1" dirty="0">
                <a:solidFill>
                  <a:srgbClr val="31261D"/>
                </a:solidFill>
              </a:rPr>
              <a:t>Public Engagement on Science and Technology: </a:t>
            </a:r>
            <a:r>
              <a:rPr lang="en-US" sz="2200" dirty="0">
                <a:solidFill>
                  <a:srgbClr val="31261D"/>
                </a:solidFill>
              </a:rPr>
              <a:t>Scientists and scientific organizations should play an active role in encouraging public understanding and interest in biological science and technology, including its potential benefits and risks. They should communicate scientific facts and address concerns, uncertainties and misunderstandings to maintain public trust. Scientists should advocate for peaceful and ethical applications of the biosciences and work collectively to prevent misuse of biological knowledge, tools, and technologies. </a:t>
            </a:r>
          </a:p>
        </p:txBody>
      </p:sp>
      <p:sp>
        <p:nvSpPr>
          <p:cNvPr id="4" name="Rectangle 3">
            <a:extLst>
              <a:ext uri="{FF2B5EF4-FFF2-40B4-BE49-F238E27FC236}">
                <a16:creationId xmlns:a16="http://schemas.microsoft.com/office/drawing/2014/main" id="{10503549-8BB2-F547-9E10-F19E4875FDF6}"/>
              </a:ext>
            </a:extLst>
          </p:cNvPr>
          <p:cNvSpPr/>
          <p:nvPr/>
        </p:nvSpPr>
        <p:spPr>
          <a:xfrm>
            <a:off x="609600" y="1679828"/>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162D0C5-915B-3945-951F-E774D5359928}"/>
              </a:ext>
            </a:extLst>
          </p:cNvPr>
          <p:cNvSpPr>
            <a:spLocks noGrp="1"/>
          </p:cNvSpPr>
          <p:nvPr>
            <p:ph type="sldNum" sz="quarter" idx="12"/>
          </p:nvPr>
        </p:nvSpPr>
        <p:spPr/>
        <p:txBody>
          <a:bodyPr/>
          <a:lstStyle/>
          <a:p>
            <a:fld id="{5414C28C-145C-4B8C-A7F6-F9586AE9C5BC}" type="slidenum">
              <a:rPr lang="en-US" smtClean="0"/>
              <a:t>8</a:t>
            </a:fld>
            <a:endParaRPr lang="en-US"/>
          </a:p>
        </p:txBody>
      </p:sp>
      <p:pic>
        <p:nvPicPr>
          <p:cNvPr id="6" name="Picture 5">
            <a:extLst>
              <a:ext uri="{FF2B5EF4-FFF2-40B4-BE49-F238E27FC236}">
                <a16:creationId xmlns:a16="http://schemas.microsoft.com/office/drawing/2014/main" id="{59F4C498-71E9-E24B-A341-47CAD1B059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 y="2035076"/>
            <a:ext cx="731520" cy="731520"/>
          </a:xfrm>
          <a:prstGeom prst="rect">
            <a:avLst/>
          </a:prstGeom>
        </p:spPr>
      </p:pic>
      <p:pic>
        <p:nvPicPr>
          <p:cNvPr id="7" name="Picture 6">
            <a:extLst>
              <a:ext uri="{FF2B5EF4-FFF2-40B4-BE49-F238E27FC236}">
                <a16:creationId xmlns:a16="http://schemas.microsoft.com/office/drawing/2014/main" id="{B48B2B7E-288A-C041-8D70-53C96B9B1E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3699948"/>
            <a:ext cx="731520" cy="731520"/>
          </a:xfrm>
          <a:prstGeom prst="rect">
            <a:avLst/>
          </a:prstGeom>
        </p:spPr>
      </p:pic>
    </p:spTree>
    <p:extLst>
      <p:ext uri="{BB962C8B-B14F-4D97-AF65-F5344CB8AC3E}">
        <p14:creationId xmlns:p14="http://schemas.microsoft.com/office/powerpoint/2010/main" val="328245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F07B-08FF-4B7A-B2FC-7188601ED4AC}"/>
              </a:ext>
            </a:extLst>
          </p:cNvPr>
          <p:cNvSpPr>
            <a:spLocks noGrp="1"/>
          </p:cNvSpPr>
          <p:nvPr>
            <p:ph type="title"/>
          </p:nvPr>
        </p:nvSpPr>
        <p:spPr/>
        <p:txBody>
          <a:bodyPr/>
          <a:lstStyle/>
          <a:p>
            <a:r>
              <a:rPr lang="en-US" dirty="0">
                <a:solidFill>
                  <a:srgbClr val="1D376C"/>
                </a:solidFill>
              </a:rPr>
              <a:t>The Tianjin Biosecurity Guidelines for Codes of Conduct for Scientists </a:t>
            </a:r>
          </a:p>
        </p:txBody>
      </p:sp>
      <p:sp>
        <p:nvSpPr>
          <p:cNvPr id="3" name="Content Placeholder 2">
            <a:extLst>
              <a:ext uri="{FF2B5EF4-FFF2-40B4-BE49-F238E27FC236}">
                <a16:creationId xmlns:a16="http://schemas.microsoft.com/office/drawing/2014/main" id="{F0398384-0349-48A1-A179-5C11AF64CB8F}"/>
              </a:ext>
            </a:extLst>
          </p:cNvPr>
          <p:cNvSpPr>
            <a:spLocks noGrp="1"/>
          </p:cNvSpPr>
          <p:nvPr>
            <p:ph idx="1"/>
          </p:nvPr>
        </p:nvSpPr>
        <p:spPr>
          <a:xfrm>
            <a:off x="1341120" y="1825625"/>
            <a:ext cx="10012680" cy="4351338"/>
          </a:xfrm>
        </p:spPr>
        <p:txBody>
          <a:bodyPr anchor="ctr" anchorCtr="0">
            <a:normAutofit/>
          </a:bodyPr>
          <a:lstStyle/>
          <a:p>
            <a:pPr marL="514350" indent="-514350">
              <a:lnSpc>
                <a:spcPct val="80000"/>
              </a:lnSpc>
              <a:buFont typeface="+mj-lt"/>
              <a:buAutoNum type="arabicPeriod" startAt="9"/>
            </a:pPr>
            <a:r>
              <a:rPr lang="en-US" sz="2200" b="1" dirty="0">
                <a:solidFill>
                  <a:srgbClr val="31261D"/>
                </a:solidFill>
              </a:rPr>
              <a:t>Role of Institutions: </a:t>
            </a:r>
            <a:r>
              <a:rPr lang="en-US" sz="2200" dirty="0">
                <a:solidFill>
                  <a:srgbClr val="31261D"/>
                </a:solidFill>
              </a:rPr>
              <a:t>Scientific institutions, including research, funding, and regulatory bodies, should be aware of the potential for misuse of bioscience research, and ensure that expertise, equipment, and facilities are not used for illegal, harmful, or malicious purposes at any stage of bioscience work. They should establish appropriate mechanisms and processes to monitor, assess, and mitigate potential vulnerabilities and risks in scientific activities and dissemination, and establish a training system for scientists. The Tianjin Biosecurity Guidelines for Codes of Conduct for Scientists </a:t>
            </a:r>
          </a:p>
          <a:p>
            <a:pPr marL="514350" indent="-514350">
              <a:lnSpc>
                <a:spcPct val="80000"/>
              </a:lnSpc>
              <a:buFont typeface="+mj-lt"/>
              <a:buAutoNum type="arabicPeriod" startAt="9"/>
            </a:pPr>
            <a:r>
              <a:rPr lang="en-US" sz="2200" b="1" dirty="0">
                <a:solidFill>
                  <a:srgbClr val="31261D"/>
                </a:solidFill>
              </a:rPr>
              <a:t>International Cooperation:</a:t>
            </a:r>
            <a:r>
              <a:rPr lang="en-US" sz="2200" dirty="0">
                <a:solidFill>
                  <a:srgbClr val="31261D"/>
                </a:solidFill>
              </a:rPr>
              <a:t> Scientists and scientific institutions are encouraged to cooperate internationally and to collaborate in the pursuit of peaceful innovations in and applications of the biosciences. They should promote learning and exchange opportunities to share best practices in biosecurity. They are encouraged to actively provide relevant expertise and assistance in response to potential biosecurity threats.</a:t>
            </a:r>
          </a:p>
        </p:txBody>
      </p:sp>
      <p:sp>
        <p:nvSpPr>
          <p:cNvPr id="4" name="Rectangle 3">
            <a:extLst>
              <a:ext uri="{FF2B5EF4-FFF2-40B4-BE49-F238E27FC236}">
                <a16:creationId xmlns:a16="http://schemas.microsoft.com/office/drawing/2014/main" id="{10503549-8BB2-F547-9E10-F19E4875FDF6}"/>
              </a:ext>
            </a:extLst>
          </p:cNvPr>
          <p:cNvSpPr/>
          <p:nvPr/>
        </p:nvSpPr>
        <p:spPr>
          <a:xfrm>
            <a:off x="609600" y="1679828"/>
            <a:ext cx="10972800" cy="9144"/>
          </a:xfrm>
          <a:prstGeom prst="rect">
            <a:avLst/>
          </a:prstGeom>
          <a:gradFill>
            <a:gsLst>
              <a:gs pos="100000">
                <a:srgbClr val="EC6206"/>
              </a:gs>
              <a:gs pos="0">
                <a:srgbClr val="FF6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39DDEF7-0E07-9E42-A423-E968935A9616}"/>
              </a:ext>
            </a:extLst>
          </p:cNvPr>
          <p:cNvSpPr>
            <a:spLocks noGrp="1"/>
          </p:cNvSpPr>
          <p:nvPr>
            <p:ph type="sldNum" sz="quarter" idx="12"/>
          </p:nvPr>
        </p:nvSpPr>
        <p:spPr/>
        <p:txBody>
          <a:bodyPr/>
          <a:lstStyle/>
          <a:p>
            <a:fld id="{5414C28C-145C-4B8C-A7F6-F9586AE9C5BC}" type="slidenum">
              <a:rPr lang="en-US" smtClean="0"/>
              <a:t>9</a:t>
            </a:fld>
            <a:endParaRPr lang="en-US"/>
          </a:p>
        </p:txBody>
      </p:sp>
      <p:pic>
        <p:nvPicPr>
          <p:cNvPr id="6" name="Picture 5">
            <a:extLst>
              <a:ext uri="{FF2B5EF4-FFF2-40B4-BE49-F238E27FC236}">
                <a16:creationId xmlns:a16="http://schemas.microsoft.com/office/drawing/2014/main" id="{6001BAD0-CC26-764A-B751-AF2E60EC0B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 y="1947218"/>
            <a:ext cx="731520" cy="731520"/>
          </a:xfrm>
          <a:prstGeom prst="rect">
            <a:avLst/>
          </a:prstGeom>
        </p:spPr>
      </p:pic>
      <p:pic>
        <p:nvPicPr>
          <p:cNvPr id="7" name="Picture 6">
            <a:extLst>
              <a:ext uri="{FF2B5EF4-FFF2-40B4-BE49-F238E27FC236}">
                <a16:creationId xmlns:a16="http://schemas.microsoft.com/office/drawing/2014/main" id="{AA71E56D-F4E6-994B-91F6-55D99A14DF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4062090"/>
            <a:ext cx="731520" cy="731520"/>
          </a:xfrm>
          <a:prstGeom prst="rect">
            <a:avLst/>
          </a:prstGeom>
        </p:spPr>
      </p:pic>
    </p:spTree>
    <p:extLst>
      <p:ext uri="{BB962C8B-B14F-4D97-AF65-F5344CB8AC3E}">
        <p14:creationId xmlns:p14="http://schemas.microsoft.com/office/powerpoint/2010/main" val="428386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13033</TotalTime>
  <Words>1374</Words>
  <Application>Microsoft Macintosh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Developing Ethical Standards for Life Science Researchers: Creation of the Tianjin Biosecurity Guidelines for Codes of Conduct for Scientists</vt:lpstr>
      <vt:lpstr>What are the Tianjin Biosecurity Guidelines? </vt:lpstr>
      <vt:lpstr>Why have the Tianjin Biosecurity Guidelines? </vt:lpstr>
      <vt:lpstr>Inspiration</vt:lpstr>
      <vt:lpstr>The Tianjin Biosecurity Guidelines for Codes of Conduct for Scientists </vt:lpstr>
      <vt:lpstr>The Tianjin Biosecurity Guidelines for Codes of Conduct for Scientists </vt:lpstr>
      <vt:lpstr>The Tianjin Biosecurity Guidelines for Codes of Conduct for Scientists </vt:lpstr>
      <vt:lpstr>The Tianjin Biosecurity Guidelines for Codes of Conduct for Scientists </vt:lpstr>
      <vt:lpstr>The Tianjin Biosecurity Guidelines for Codes of Conduct for Scientists </vt:lpstr>
      <vt:lpstr>Development Process</vt:lpstr>
      <vt:lpstr>Finalization</vt:lpstr>
      <vt:lpstr>Questions and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Ethical Standards for Life Science Researchers: Creation of the Tianjin Biosecurity Guidelines for Codes of Conduct for Scientists</dc:title>
  <dc:creator>Marc Trotochaud</dc:creator>
  <cp:lastModifiedBy>Julia Cizek</cp:lastModifiedBy>
  <cp:revision>9</cp:revision>
  <dcterms:created xsi:type="dcterms:W3CDTF">2021-12-21T19:16:43Z</dcterms:created>
  <dcterms:modified xsi:type="dcterms:W3CDTF">2024-01-23T14:17:01Z</dcterms:modified>
</cp:coreProperties>
</file>